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comments/comment1.xml" ContentType="application/vnd.openxmlformats-officedocument.presentationml.comment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523" r:id="rId5"/>
    <p:sldId id="525" r:id="rId6"/>
    <p:sldId id="539" r:id="rId7"/>
    <p:sldId id="532" r:id="rId8"/>
    <p:sldId id="537" r:id="rId9"/>
    <p:sldId id="536" r:id="rId10"/>
    <p:sldId id="535" r:id="rId11"/>
    <p:sldId id="544" r:id="rId12"/>
    <p:sldId id="545" r:id="rId13"/>
    <p:sldId id="529" r:id="rId14"/>
    <p:sldId id="546" r:id="rId15"/>
    <p:sldId id="553" r:id="rId16"/>
    <p:sldId id="554" r:id="rId17"/>
    <p:sldId id="555" r:id="rId18"/>
    <p:sldId id="556" r:id="rId19"/>
    <p:sldId id="550" r:id="rId20"/>
    <p:sldId id="557" r:id="rId21"/>
    <p:sldId id="558" r:id="rId22"/>
    <p:sldId id="540" r:id="rId23"/>
    <p:sldId id="541" r:id="rId24"/>
    <p:sldId id="542" r:id="rId25"/>
    <p:sldId id="547" r:id="rId26"/>
    <p:sldId id="548" r:id="rId27"/>
    <p:sldId id="549" r:id="rId28"/>
  </p:sldIdLst>
  <p:sldSz cx="12192000" cy="6858000"/>
  <p:notesSz cx="6807200" cy="9939338"/>
  <p:custDataLst>
    <p:tags r:id="rId3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578"/>
    <a:srgbClr val="EEAED0"/>
    <a:srgbClr val="354C97"/>
    <a:srgbClr val="C00000"/>
    <a:srgbClr val="24CABC"/>
    <a:srgbClr val="14CBB7"/>
    <a:srgbClr val="2B8B9F"/>
    <a:srgbClr val="374B8B"/>
    <a:srgbClr val="3F5390"/>
    <a:srgbClr val="455A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9631B5-78F2-41C9-869B-9F39066F8104}" styleName="Средний стиль 3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E171933-4619-4E11-9A3F-F7608DF75F80}" styleName="Средний стиль 1 —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gs" Target="tags/tag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Евгений Хан" userId="a8dc1e2e-b9f6-46d1-a6ee-aefa657c2cf5" providerId="ADAL" clId="{72C4A0E5-F633-4565-B184-D79C943FA6A7}"/>
    <pc:docChg chg="undo custSel delSld modSld">
      <pc:chgData name="Евгений Хан" userId="a8dc1e2e-b9f6-46d1-a6ee-aefa657c2cf5" providerId="ADAL" clId="{72C4A0E5-F633-4565-B184-D79C943FA6A7}" dt="2024-02-21T07:33:13.496" v="42" actId="2696"/>
      <pc:docMkLst>
        <pc:docMk/>
      </pc:docMkLst>
      <pc:sldChg chg="modSp mod">
        <pc:chgData name="Евгений Хан" userId="a8dc1e2e-b9f6-46d1-a6ee-aefa657c2cf5" providerId="ADAL" clId="{72C4A0E5-F633-4565-B184-D79C943FA6A7}" dt="2024-02-21T07:31:47.561" v="39" actId="20577"/>
        <pc:sldMkLst>
          <pc:docMk/>
          <pc:sldMk cId="2068837762" sldId="523"/>
        </pc:sldMkLst>
        <pc:spChg chg="mod">
          <ac:chgData name="Евгений Хан" userId="a8dc1e2e-b9f6-46d1-a6ee-aefa657c2cf5" providerId="ADAL" clId="{72C4A0E5-F633-4565-B184-D79C943FA6A7}" dt="2024-02-21T07:31:47.561" v="39" actId="20577"/>
          <ac:spMkLst>
            <pc:docMk/>
            <pc:sldMk cId="2068837762" sldId="523"/>
            <ac:spMk id="5" creationId="{00000000-0000-0000-0000-000000000000}"/>
          </ac:spMkLst>
        </pc:spChg>
      </pc:sldChg>
      <pc:sldChg chg="del">
        <pc:chgData name="Евгений Хан" userId="a8dc1e2e-b9f6-46d1-a6ee-aefa657c2cf5" providerId="ADAL" clId="{72C4A0E5-F633-4565-B184-D79C943FA6A7}" dt="2024-02-21T07:33:13.496" v="42" actId="2696"/>
        <pc:sldMkLst>
          <pc:docMk/>
          <pc:sldMk cId="3675382880" sldId="531"/>
        </pc:sldMkLst>
      </pc:sldChg>
      <pc:sldChg chg="modSp mod">
        <pc:chgData name="Евгений Хан" userId="a8dc1e2e-b9f6-46d1-a6ee-aefa657c2cf5" providerId="ADAL" clId="{72C4A0E5-F633-4565-B184-D79C943FA6A7}" dt="2024-02-21T07:32:16.941" v="41" actId="20577"/>
        <pc:sldMkLst>
          <pc:docMk/>
          <pc:sldMk cId="652850331" sldId="537"/>
        </pc:sldMkLst>
        <pc:spChg chg="mod">
          <ac:chgData name="Евгений Хан" userId="a8dc1e2e-b9f6-46d1-a6ee-aefa657c2cf5" providerId="ADAL" clId="{72C4A0E5-F633-4565-B184-D79C943FA6A7}" dt="2024-02-21T07:32:16.941" v="41" actId="20577"/>
          <ac:spMkLst>
            <pc:docMk/>
            <pc:sldMk cId="652850331" sldId="537"/>
            <ac:spMk id="19" creationId="{00000000-0000-0000-0000-000000000000}"/>
          </ac:spMkLst>
        </pc:spChg>
      </pc:sldChg>
      <pc:sldChg chg="modSp mod">
        <pc:chgData name="Евгений Хан" userId="a8dc1e2e-b9f6-46d1-a6ee-aefa657c2cf5" providerId="ADAL" clId="{72C4A0E5-F633-4565-B184-D79C943FA6A7}" dt="2024-02-21T07:30:33.474" v="29" actId="1035"/>
        <pc:sldMkLst>
          <pc:docMk/>
          <pc:sldMk cId="3946066164" sldId="550"/>
        </pc:sldMkLst>
        <pc:spChg chg="mod">
          <ac:chgData name="Евгений Хан" userId="a8dc1e2e-b9f6-46d1-a6ee-aefa657c2cf5" providerId="ADAL" clId="{72C4A0E5-F633-4565-B184-D79C943FA6A7}" dt="2024-02-21T07:30:33.474" v="29" actId="1035"/>
          <ac:spMkLst>
            <pc:docMk/>
            <pc:sldMk cId="3946066164" sldId="550"/>
            <ac:spMk id="7" creationId="{00000000-0000-0000-0000-000000000000}"/>
          </ac:spMkLst>
        </pc:spChg>
      </pc:sldChg>
      <pc:sldChg chg="modSp mod">
        <pc:chgData name="Евгений Хан" userId="a8dc1e2e-b9f6-46d1-a6ee-aefa657c2cf5" providerId="ADAL" clId="{72C4A0E5-F633-4565-B184-D79C943FA6A7}" dt="2024-02-21T07:30:45.819" v="31" actId="948"/>
        <pc:sldMkLst>
          <pc:docMk/>
          <pc:sldMk cId="2811500078" sldId="557"/>
        </pc:sldMkLst>
        <pc:spChg chg="mod">
          <ac:chgData name="Евгений Хан" userId="a8dc1e2e-b9f6-46d1-a6ee-aefa657c2cf5" providerId="ADAL" clId="{72C4A0E5-F633-4565-B184-D79C943FA6A7}" dt="2024-02-21T07:30:45.819" v="31" actId="948"/>
          <ac:spMkLst>
            <pc:docMk/>
            <pc:sldMk cId="2811500078" sldId="557"/>
            <ac:spMk id="7" creationId="{057A5896-D07E-8C53-4AD3-C70CB22ADBD8}"/>
          </ac:spMkLst>
        </pc:spChg>
      </pc:sldChg>
      <pc:sldChg chg="modSp mod">
        <pc:chgData name="Евгений Хан" userId="a8dc1e2e-b9f6-46d1-a6ee-aefa657c2cf5" providerId="ADAL" clId="{72C4A0E5-F633-4565-B184-D79C943FA6A7}" dt="2024-02-21T07:31:24.368" v="37" actId="948"/>
        <pc:sldMkLst>
          <pc:docMk/>
          <pc:sldMk cId="997952715" sldId="558"/>
        </pc:sldMkLst>
        <pc:spChg chg="mod">
          <ac:chgData name="Евгений Хан" userId="a8dc1e2e-b9f6-46d1-a6ee-aefa657c2cf5" providerId="ADAL" clId="{72C4A0E5-F633-4565-B184-D79C943FA6A7}" dt="2024-02-21T07:31:24.368" v="37" actId="948"/>
          <ac:spMkLst>
            <pc:docMk/>
            <pc:sldMk cId="997952715" sldId="558"/>
            <ac:spMk id="7" creationId="{B14B00D8-CBE2-C8E0-E771-5FC55D7E054B}"/>
          </ac:spMkLst>
        </pc:spChg>
      </pc:sldChg>
      <pc:sldMasterChg chg="delSldLayout">
        <pc:chgData name="Евгений Хан" userId="a8dc1e2e-b9f6-46d1-a6ee-aefa657c2cf5" providerId="ADAL" clId="{72C4A0E5-F633-4565-B184-D79C943FA6A7}" dt="2024-02-21T07:33:13.496" v="42" actId="2696"/>
        <pc:sldMasterMkLst>
          <pc:docMk/>
          <pc:sldMasterMk cId="1209121729" sldId="2147483648"/>
        </pc:sldMasterMkLst>
        <pc:sldLayoutChg chg="del">
          <pc:chgData name="Евгений Хан" userId="a8dc1e2e-b9f6-46d1-a6ee-aefa657c2cf5" providerId="ADAL" clId="{72C4A0E5-F633-4565-B184-D79C943FA6A7}" dt="2024-02-21T07:33:13.496" v="42" actId="2696"/>
          <pc:sldLayoutMkLst>
            <pc:docMk/>
            <pc:sldMasterMk cId="1209121729" sldId="2147483648"/>
            <pc:sldLayoutMk cId="1567897675" sldId="2147483747"/>
          </pc:sldLayoutMkLst>
        </pc:sldLayoutChg>
      </pc:sldMaster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02-04T23:49:56.608" idx="1">
    <p:pos x="6825" y="638"/>
    <p:text>поменять но новую таблицу, Серик</p:text>
    <p:extLst>
      <p:ext uri="{C676402C-5697-4E1C-873F-D02D1690AC5C}">
        <p15:threadingInfo xmlns:p15="http://schemas.microsoft.com/office/powerpoint/2012/main" timeZoneBias="-36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20F209-D4DC-46B2-9D30-5A3BD129B1A2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B43FEA-1414-4883-94FD-3BE20C80E8CF}">
      <dgm:prSet phldrT="[Текст]" custT="1"/>
      <dgm:spPr>
        <a:solidFill>
          <a:srgbClr val="0070C0"/>
        </a:solidFill>
      </dgm:spPr>
      <dgm:t>
        <a:bodyPr/>
        <a:lstStyle/>
        <a:p>
          <a:pPr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>
              <a:solidFill>
                <a:schemeClr val="tx1">
                  <a:lumMod val="10000"/>
                  <a:lumOff val="90000"/>
                </a:schemeClr>
              </a:solidFill>
            </a:rPr>
            <a:t>КОМАНДА ПРОФЕССИОНАЛОВ</a:t>
          </a: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>
              <a:solidFill>
                <a:schemeClr val="tx1">
                  <a:lumMod val="10000"/>
                  <a:lumOff val="90000"/>
                </a:schemeClr>
              </a:solidFill>
            </a:rPr>
            <a:t>Координаторы проектов, аналитики, организаторы полевых работ, специалисты по обработке, выводу и анализу данных, </a:t>
          </a:r>
          <a:r>
            <a:rPr lang="en-US" sz="1100">
              <a:solidFill>
                <a:schemeClr val="tx1">
                  <a:lumMod val="10000"/>
                  <a:lumOff val="90000"/>
                </a:schemeClr>
              </a:solidFill>
            </a:rPr>
            <a:t>IT-</a:t>
          </a:r>
          <a:r>
            <a:rPr lang="ru-RU" sz="1100">
              <a:solidFill>
                <a:schemeClr val="tx1">
                  <a:lumMod val="10000"/>
                  <a:lumOff val="90000"/>
                </a:schemeClr>
              </a:solidFill>
            </a:rPr>
            <a:t>специалисты</a:t>
          </a:r>
        </a:p>
      </dgm:t>
    </dgm:pt>
    <dgm:pt modelId="{89C1A308-4CE3-493F-913E-5F3F78D0BD2D}" type="parTrans" cxnId="{D445D5E1-D151-4358-BC31-9DA40E97AEA5}">
      <dgm:prSet/>
      <dgm:spPr/>
      <dgm:t>
        <a:bodyPr/>
        <a:lstStyle/>
        <a:p>
          <a:endParaRPr lang="ru-RU">
            <a:solidFill>
              <a:schemeClr val="tx1">
                <a:lumMod val="10000"/>
                <a:lumOff val="90000"/>
              </a:schemeClr>
            </a:solidFill>
          </a:endParaRPr>
        </a:p>
      </dgm:t>
    </dgm:pt>
    <dgm:pt modelId="{C5E4A46F-9A21-4659-9BE3-6FAED9E907D2}" type="sibTrans" cxnId="{D445D5E1-D151-4358-BC31-9DA40E97AEA5}">
      <dgm:prSet/>
      <dgm:spPr/>
      <dgm:t>
        <a:bodyPr/>
        <a:lstStyle/>
        <a:p>
          <a:endParaRPr lang="ru-RU">
            <a:solidFill>
              <a:schemeClr val="tx1">
                <a:lumMod val="10000"/>
                <a:lumOff val="90000"/>
              </a:schemeClr>
            </a:solidFill>
          </a:endParaRPr>
        </a:p>
      </dgm:t>
    </dgm:pt>
    <dgm:pt modelId="{F96CA92F-7B6E-4887-8A28-D874F1BF210E}">
      <dgm:prSet phldrT="[Текст]" custT="1"/>
      <dgm:spPr>
        <a:solidFill>
          <a:srgbClr val="0070C0"/>
        </a:solidFill>
      </dgm:spPr>
      <dgm:t>
        <a:bodyPr/>
        <a:lstStyle/>
        <a:p>
          <a:pPr algn="l"/>
          <a:r>
            <a:rPr lang="ru-RU" sz="1500" b="1">
              <a:solidFill>
                <a:schemeClr val="tx1">
                  <a:lumMod val="10000"/>
                  <a:lumOff val="90000"/>
                </a:schemeClr>
              </a:solidFill>
            </a:rPr>
            <a:t>МОБИЛЬНОЕ ПРИЛОЖЕНИЕ </a:t>
          </a:r>
          <a:r>
            <a:rPr lang="en-US" sz="1500" b="1">
              <a:solidFill>
                <a:schemeClr val="tx1">
                  <a:lumMod val="10000"/>
                  <a:lumOff val="90000"/>
                </a:schemeClr>
              </a:solidFill>
            </a:rPr>
            <a:t>TALAP</a:t>
          </a:r>
          <a:r>
            <a:rPr lang="ru-RU" sz="1500" b="1">
              <a:solidFill>
                <a:schemeClr val="tx1">
                  <a:lumMod val="10000"/>
                  <a:lumOff val="90000"/>
                </a:schemeClr>
              </a:solidFill>
            </a:rPr>
            <a:t>.Опросы </a:t>
          </a:r>
        </a:p>
        <a:p>
          <a:pPr algn="l"/>
          <a:r>
            <a:rPr lang="ru-RU" sz="1100">
              <a:solidFill>
                <a:schemeClr val="tx1">
                  <a:lumMod val="10000"/>
                  <a:lumOff val="90000"/>
                </a:schemeClr>
              </a:solidFill>
            </a:rPr>
            <a:t>Более 110 000 скачиваний за месяц                                                                    </a:t>
          </a:r>
        </a:p>
        <a:p>
          <a:pPr algn="l"/>
          <a:r>
            <a:rPr lang="ru-RU" sz="1100">
              <a:solidFill>
                <a:schemeClr val="tx1">
                  <a:lumMod val="10000"/>
                  <a:lumOff val="90000"/>
                </a:schemeClr>
              </a:solidFill>
            </a:rPr>
            <a:t>№1 в ТОП бесплатных приложений в </a:t>
          </a:r>
          <a:r>
            <a:rPr lang="en-US" sz="1100" err="1">
              <a:solidFill>
                <a:schemeClr val="tx1">
                  <a:lumMod val="10000"/>
                  <a:lumOff val="90000"/>
                </a:schemeClr>
              </a:solidFill>
            </a:rPr>
            <a:t>PlayMarket</a:t>
          </a:r>
          <a:r>
            <a:rPr lang="en-US" sz="1100">
              <a:solidFill>
                <a:schemeClr val="tx1">
                  <a:lumMod val="10000"/>
                  <a:lumOff val="90000"/>
                </a:schemeClr>
              </a:solidFill>
            </a:rPr>
            <a:t> </a:t>
          </a:r>
          <a:r>
            <a:rPr lang="ru-RU" sz="1100">
              <a:solidFill>
                <a:schemeClr val="tx1">
                  <a:lumMod val="10000"/>
                  <a:lumOff val="90000"/>
                </a:schemeClr>
              </a:solidFill>
            </a:rPr>
            <a:t>и </a:t>
          </a:r>
          <a:r>
            <a:rPr lang="en-US" sz="1100">
              <a:solidFill>
                <a:schemeClr val="tx1">
                  <a:lumMod val="10000"/>
                  <a:lumOff val="90000"/>
                </a:schemeClr>
              </a:solidFill>
            </a:rPr>
            <a:t>AppStore</a:t>
          </a:r>
          <a:r>
            <a:rPr lang="ru-RU" sz="1100">
              <a:solidFill>
                <a:schemeClr val="tx1">
                  <a:lumMod val="10000"/>
                  <a:lumOff val="90000"/>
                </a:schemeClr>
              </a:solidFill>
            </a:rPr>
            <a:t>               </a:t>
          </a:r>
        </a:p>
        <a:p>
          <a:pPr algn="l"/>
          <a:r>
            <a:rPr lang="ru-RU" sz="1100">
              <a:solidFill>
                <a:schemeClr val="tx1">
                  <a:lumMod val="10000"/>
                  <a:lumOff val="90000"/>
                </a:schemeClr>
              </a:solidFill>
            </a:rPr>
            <a:t>Трехфакторная аутентификация</a:t>
          </a:r>
        </a:p>
      </dgm:t>
    </dgm:pt>
    <dgm:pt modelId="{B736F26F-ABC0-4788-A6C4-BC6AADBAFC69}" type="parTrans" cxnId="{E9FE4454-9820-44C3-B0AF-337038AFE732}">
      <dgm:prSet/>
      <dgm:spPr/>
      <dgm:t>
        <a:bodyPr/>
        <a:lstStyle/>
        <a:p>
          <a:endParaRPr lang="ru-RU">
            <a:solidFill>
              <a:schemeClr val="tx1">
                <a:lumMod val="10000"/>
                <a:lumOff val="90000"/>
              </a:schemeClr>
            </a:solidFill>
          </a:endParaRPr>
        </a:p>
      </dgm:t>
    </dgm:pt>
    <dgm:pt modelId="{F8E7234D-A3CA-407C-A94A-193BAAA28BAB}" type="sibTrans" cxnId="{E9FE4454-9820-44C3-B0AF-337038AFE732}">
      <dgm:prSet/>
      <dgm:spPr/>
      <dgm:t>
        <a:bodyPr/>
        <a:lstStyle/>
        <a:p>
          <a:endParaRPr lang="ru-RU">
            <a:solidFill>
              <a:schemeClr val="tx1">
                <a:lumMod val="10000"/>
                <a:lumOff val="90000"/>
              </a:schemeClr>
            </a:solidFill>
          </a:endParaRPr>
        </a:p>
      </dgm:t>
    </dgm:pt>
    <dgm:pt modelId="{9C1C9BC0-357A-492F-8E0E-B8F1496C01EC}">
      <dgm:prSet custT="1"/>
      <dgm:spPr>
        <a:solidFill>
          <a:srgbClr val="0070C0"/>
        </a:solidFill>
      </dgm:spPr>
      <dgm:t>
        <a:bodyPr/>
        <a:lstStyle/>
        <a:p>
          <a:r>
            <a:rPr lang="ru-RU" sz="1500" b="1">
              <a:solidFill>
                <a:schemeClr val="accent3">
                  <a:lumMod val="10000"/>
                  <a:lumOff val="90000"/>
                </a:schemeClr>
              </a:solidFill>
            </a:rPr>
            <a:t>СЕТЬ СУПЕРВАЙЗЕРОВ И ИНТЕРВЬЮЕРОВ. </a:t>
          </a:r>
          <a:br>
            <a:rPr lang="ru-RU" sz="1500" b="1">
              <a:solidFill>
                <a:schemeClr val="accent3">
                  <a:lumMod val="10000"/>
                  <a:lumOff val="90000"/>
                </a:schemeClr>
              </a:solidFill>
            </a:rPr>
          </a:br>
          <a:r>
            <a:rPr lang="ru-RU" sz="1100" b="0">
              <a:solidFill>
                <a:schemeClr val="accent3">
                  <a:lumMod val="10000"/>
                  <a:lumOff val="90000"/>
                </a:schemeClr>
              </a:solidFill>
            </a:rPr>
            <a:t>Команда интервьюеров и супервайзеров во всех регионах Казахстана</a:t>
          </a:r>
          <a:endParaRPr lang="ru-RU" sz="1100" b="0"/>
        </a:p>
      </dgm:t>
    </dgm:pt>
    <dgm:pt modelId="{AC362BB5-3886-4331-A5D0-16BBC5D765E0}" type="parTrans" cxnId="{A541CD7D-D141-4AA0-BEA9-39332CFC981E}">
      <dgm:prSet/>
      <dgm:spPr/>
      <dgm:t>
        <a:bodyPr/>
        <a:lstStyle/>
        <a:p>
          <a:endParaRPr lang="ru-RU"/>
        </a:p>
      </dgm:t>
    </dgm:pt>
    <dgm:pt modelId="{F0D9AB06-AAE9-4552-821B-1CE24A7F5482}" type="sibTrans" cxnId="{A541CD7D-D141-4AA0-BEA9-39332CFC981E}">
      <dgm:prSet/>
      <dgm:spPr/>
      <dgm:t>
        <a:bodyPr/>
        <a:lstStyle/>
        <a:p>
          <a:endParaRPr lang="ru-RU"/>
        </a:p>
      </dgm:t>
    </dgm:pt>
    <dgm:pt modelId="{93ACD7EA-BE71-412F-A76A-6BD12F17F11E}" type="pres">
      <dgm:prSet presAssocID="{4F20F209-D4DC-46B2-9D30-5A3BD129B1A2}" presName="linear" presStyleCnt="0">
        <dgm:presLayoutVars>
          <dgm:dir/>
          <dgm:resizeHandles val="exact"/>
        </dgm:presLayoutVars>
      </dgm:prSet>
      <dgm:spPr/>
    </dgm:pt>
    <dgm:pt modelId="{A618177D-CA3B-436C-9EED-5CF17A03C845}" type="pres">
      <dgm:prSet presAssocID="{30B43FEA-1414-4883-94FD-3BE20C80E8CF}" presName="comp" presStyleCnt="0"/>
      <dgm:spPr/>
    </dgm:pt>
    <dgm:pt modelId="{27FADE30-84C7-4388-BD4F-FDCE734C8CCF}" type="pres">
      <dgm:prSet presAssocID="{30B43FEA-1414-4883-94FD-3BE20C80E8CF}" presName="box" presStyleLbl="node1" presStyleIdx="0" presStyleCnt="3" custScaleY="87713" custLinFactNeighborX="359"/>
      <dgm:spPr/>
    </dgm:pt>
    <dgm:pt modelId="{7E1C4B3E-B485-4358-8EC3-E927B5F8E948}" type="pres">
      <dgm:prSet presAssocID="{30B43FEA-1414-4883-94FD-3BE20C80E8CF}" presName="img" presStyleLbl="fgImgPlace1" presStyleIdx="0" presStyleCnt="3" custScaleX="89366" custScaleY="90022" custLinFactNeighborX="-2664" custLinFactNeighborY="74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</dgm:spPr>
    </dgm:pt>
    <dgm:pt modelId="{2AB25D08-C866-4F79-A4FB-728DCDD2FFB0}" type="pres">
      <dgm:prSet presAssocID="{30B43FEA-1414-4883-94FD-3BE20C80E8CF}" presName="text" presStyleLbl="node1" presStyleIdx="0" presStyleCnt="3">
        <dgm:presLayoutVars>
          <dgm:bulletEnabled val="1"/>
        </dgm:presLayoutVars>
      </dgm:prSet>
      <dgm:spPr/>
    </dgm:pt>
    <dgm:pt modelId="{128717FD-203B-4A93-9801-2A4776703C62}" type="pres">
      <dgm:prSet presAssocID="{C5E4A46F-9A21-4659-9BE3-6FAED9E907D2}" presName="spacer" presStyleCnt="0"/>
      <dgm:spPr/>
    </dgm:pt>
    <dgm:pt modelId="{CC84CCEA-3DF6-4938-896E-95F0D01D3375}" type="pres">
      <dgm:prSet presAssocID="{F96CA92F-7B6E-4887-8A28-D874F1BF210E}" presName="comp" presStyleCnt="0"/>
      <dgm:spPr/>
    </dgm:pt>
    <dgm:pt modelId="{04D0A09D-861F-4BB1-99FE-787257185008}" type="pres">
      <dgm:prSet presAssocID="{F96CA92F-7B6E-4887-8A28-D874F1BF210E}" presName="box" presStyleLbl="node1" presStyleIdx="1" presStyleCnt="3" custLinFactNeighborX="620" custLinFactNeighborY="-6090"/>
      <dgm:spPr/>
    </dgm:pt>
    <dgm:pt modelId="{C13075C2-1FC3-4236-B4B6-7790B5049C94}" type="pres">
      <dgm:prSet presAssocID="{F96CA92F-7B6E-4887-8A28-D874F1BF210E}" presName="img" presStyleLbl="fgImgPlace1" presStyleIdx="1" presStyleCnt="3" custScaleX="87377" custScaleY="87411" custLinFactNeighborX="-2628" custLinFactNeighborY="-7612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3DA4CDBC-1041-40C5-98A6-DEE1AE741471}" type="pres">
      <dgm:prSet presAssocID="{F96CA92F-7B6E-4887-8A28-D874F1BF210E}" presName="text" presStyleLbl="node1" presStyleIdx="1" presStyleCnt="3">
        <dgm:presLayoutVars>
          <dgm:bulletEnabled val="1"/>
        </dgm:presLayoutVars>
      </dgm:prSet>
      <dgm:spPr/>
    </dgm:pt>
    <dgm:pt modelId="{7B1EE1B7-DF2B-4DE6-BF0B-4CC9905BDD4D}" type="pres">
      <dgm:prSet presAssocID="{F8E7234D-A3CA-407C-A94A-193BAAA28BAB}" presName="spacer" presStyleCnt="0"/>
      <dgm:spPr/>
    </dgm:pt>
    <dgm:pt modelId="{6EFE3257-0820-4E0F-A10B-B2C018A2105D}" type="pres">
      <dgm:prSet presAssocID="{9C1C9BC0-357A-492F-8E0E-B8F1496C01EC}" presName="comp" presStyleCnt="0"/>
      <dgm:spPr/>
    </dgm:pt>
    <dgm:pt modelId="{B9D41F6D-6EE9-420B-A6C0-2879B5E98760}" type="pres">
      <dgm:prSet presAssocID="{9C1C9BC0-357A-492F-8E0E-B8F1496C01EC}" presName="box" presStyleLbl="node1" presStyleIdx="2" presStyleCnt="3" custScaleY="97035" custLinFactNeighborY="-16706"/>
      <dgm:spPr/>
    </dgm:pt>
    <dgm:pt modelId="{31C03222-F1B8-4C75-8C17-9B413298213D}" type="pres">
      <dgm:prSet presAssocID="{9C1C9BC0-357A-492F-8E0E-B8F1496C01EC}" presName="img" presStyleLbl="fgImgPlace1" presStyleIdx="2" presStyleCnt="3" custScaleX="84704" custScaleY="88734" custLinFactNeighborX="-1864" custLinFactNeighborY="-1929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D00691A4-4588-41B7-BEC0-8EA9E20A484F}" type="pres">
      <dgm:prSet presAssocID="{9C1C9BC0-357A-492F-8E0E-B8F1496C01EC}" presName="text" presStyleLbl="node1" presStyleIdx="2" presStyleCnt="3">
        <dgm:presLayoutVars>
          <dgm:bulletEnabled val="1"/>
        </dgm:presLayoutVars>
      </dgm:prSet>
      <dgm:spPr/>
    </dgm:pt>
  </dgm:ptLst>
  <dgm:cxnLst>
    <dgm:cxn modelId="{FDCB0E2B-AC69-426B-BE34-87F50B7DA4DD}" type="presOf" srcId="{30B43FEA-1414-4883-94FD-3BE20C80E8CF}" destId="{2AB25D08-C866-4F79-A4FB-728DCDD2FFB0}" srcOrd="1" destOrd="0" presId="urn:microsoft.com/office/officeart/2005/8/layout/vList4"/>
    <dgm:cxn modelId="{ED3C5033-EAC4-412C-91FE-BAA867C32791}" type="presOf" srcId="{30B43FEA-1414-4883-94FD-3BE20C80E8CF}" destId="{27FADE30-84C7-4388-BD4F-FDCE734C8CCF}" srcOrd="0" destOrd="0" presId="urn:microsoft.com/office/officeart/2005/8/layout/vList4"/>
    <dgm:cxn modelId="{DAFC7A53-A262-4B1B-8196-8C316C86B7C2}" type="presOf" srcId="{F96CA92F-7B6E-4887-8A28-D874F1BF210E}" destId="{3DA4CDBC-1041-40C5-98A6-DEE1AE741471}" srcOrd="1" destOrd="0" presId="urn:microsoft.com/office/officeart/2005/8/layout/vList4"/>
    <dgm:cxn modelId="{E9FE4454-9820-44C3-B0AF-337038AFE732}" srcId="{4F20F209-D4DC-46B2-9D30-5A3BD129B1A2}" destId="{F96CA92F-7B6E-4887-8A28-D874F1BF210E}" srcOrd="1" destOrd="0" parTransId="{B736F26F-ABC0-4788-A6C4-BC6AADBAFC69}" sibTransId="{F8E7234D-A3CA-407C-A94A-193BAAA28BAB}"/>
    <dgm:cxn modelId="{A541CD7D-D141-4AA0-BEA9-39332CFC981E}" srcId="{4F20F209-D4DC-46B2-9D30-5A3BD129B1A2}" destId="{9C1C9BC0-357A-492F-8E0E-B8F1496C01EC}" srcOrd="2" destOrd="0" parTransId="{AC362BB5-3886-4331-A5D0-16BBC5D765E0}" sibTransId="{F0D9AB06-AAE9-4552-821B-1CE24A7F5482}"/>
    <dgm:cxn modelId="{61F16F97-E7F1-4F70-88B0-1E5D9AB3D1A1}" type="presOf" srcId="{9C1C9BC0-357A-492F-8E0E-B8F1496C01EC}" destId="{D00691A4-4588-41B7-BEC0-8EA9E20A484F}" srcOrd="1" destOrd="0" presId="urn:microsoft.com/office/officeart/2005/8/layout/vList4"/>
    <dgm:cxn modelId="{E95737B9-B92A-43E9-A311-E43117319B8B}" type="presOf" srcId="{9C1C9BC0-357A-492F-8E0E-B8F1496C01EC}" destId="{B9D41F6D-6EE9-420B-A6C0-2879B5E98760}" srcOrd="0" destOrd="0" presId="urn:microsoft.com/office/officeart/2005/8/layout/vList4"/>
    <dgm:cxn modelId="{448718CA-C600-43D7-915C-9D22A3366F45}" type="presOf" srcId="{4F20F209-D4DC-46B2-9D30-5A3BD129B1A2}" destId="{93ACD7EA-BE71-412F-A76A-6BD12F17F11E}" srcOrd="0" destOrd="0" presId="urn:microsoft.com/office/officeart/2005/8/layout/vList4"/>
    <dgm:cxn modelId="{D445D5E1-D151-4358-BC31-9DA40E97AEA5}" srcId="{4F20F209-D4DC-46B2-9D30-5A3BD129B1A2}" destId="{30B43FEA-1414-4883-94FD-3BE20C80E8CF}" srcOrd="0" destOrd="0" parTransId="{89C1A308-4CE3-493F-913E-5F3F78D0BD2D}" sibTransId="{C5E4A46F-9A21-4659-9BE3-6FAED9E907D2}"/>
    <dgm:cxn modelId="{9FFC76EF-0026-4529-9CF9-BB931FA7DFA3}" type="presOf" srcId="{F96CA92F-7B6E-4887-8A28-D874F1BF210E}" destId="{04D0A09D-861F-4BB1-99FE-787257185008}" srcOrd="0" destOrd="0" presId="urn:microsoft.com/office/officeart/2005/8/layout/vList4"/>
    <dgm:cxn modelId="{1F560C9A-094E-4FA6-8D02-434A26FEDD56}" type="presParOf" srcId="{93ACD7EA-BE71-412F-A76A-6BD12F17F11E}" destId="{A618177D-CA3B-436C-9EED-5CF17A03C845}" srcOrd="0" destOrd="0" presId="urn:microsoft.com/office/officeart/2005/8/layout/vList4"/>
    <dgm:cxn modelId="{6632949D-333B-4103-8B12-26287BCCBE05}" type="presParOf" srcId="{A618177D-CA3B-436C-9EED-5CF17A03C845}" destId="{27FADE30-84C7-4388-BD4F-FDCE734C8CCF}" srcOrd="0" destOrd="0" presId="urn:microsoft.com/office/officeart/2005/8/layout/vList4"/>
    <dgm:cxn modelId="{2781DD6B-948E-43FB-9825-B4B96055C742}" type="presParOf" srcId="{A618177D-CA3B-436C-9EED-5CF17A03C845}" destId="{7E1C4B3E-B485-4358-8EC3-E927B5F8E948}" srcOrd="1" destOrd="0" presId="urn:microsoft.com/office/officeart/2005/8/layout/vList4"/>
    <dgm:cxn modelId="{D6A3C5FF-3182-4B3A-A465-FBC0A6071EC3}" type="presParOf" srcId="{A618177D-CA3B-436C-9EED-5CF17A03C845}" destId="{2AB25D08-C866-4F79-A4FB-728DCDD2FFB0}" srcOrd="2" destOrd="0" presId="urn:microsoft.com/office/officeart/2005/8/layout/vList4"/>
    <dgm:cxn modelId="{41F6DD10-44F2-420E-B058-09AB12629702}" type="presParOf" srcId="{93ACD7EA-BE71-412F-A76A-6BD12F17F11E}" destId="{128717FD-203B-4A93-9801-2A4776703C62}" srcOrd="1" destOrd="0" presId="urn:microsoft.com/office/officeart/2005/8/layout/vList4"/>
    <dgm:cxn modelId="{F561633F-0759-467F-B9AA-5CB6E361378A}" type="presParOf" srcId="{93ACD7EA-BE71-412F-A76A-6BD12F17F11E}" destId="{CC84CCEA-3DF6-4938-896E-95F0D01D3375}" srcOrd="2" destOrd="0" presId="urn:microsoft.com/office/officeart/2005/8/layout/vList4"/>
    <dgm:cxn modelId="{732FB07E-137A-42B2-9A6E-B4CB253C4CE9}" type="presParOf" srcId="{CC84CCEA-3DF6-4938-896E-95F0D01D3375}" destId="{04D0A09D-861F-4BB1-99FE-787257185008}" srcOrd="0" destOrd="0" presId="urn:microsoft.com/office/officeart/2005/8/layout/vList4"/>
    <dgm:cxn modelId="{EE158496-4845-4783-BF77-C501B18EFC55}" type="presParOf" srcId="{CC84CCEA-3DF6-4938-896E-95F0D01D3375}" destId="{C13075C2-1FC3-4236-B4B6-7790B5049C94}" srcOrd="1" destOrd="0" presId="urn:microsoft.com/office/officeart/2005/8/layout/vList4"/>
    <dgm:cxn modelId="{5C2660F6-C02C-41CF-A6AB-C8AE78119594}" type="presParOf" srcId="{CC84CCEA-3DF6-4938-896E-95F0D01D3375}" destId="{3DA4CDBC-1041-40C5-98A6-DEE1AE741471}" srcOrd="2" destOrd="0" presId="urn:microsoft.com/office/officeart/2005/8/layout/vList4"/>
    <dgm:cxn modelId="{A5A6BE82-052D-4960-99E6-A05F60E5B971}" type="presParOf" srcId="{93ACD7EA-BE71-412F-A76A-6BD12F17F11E}" destId="{7B1EE1B7-DF2B-4DE6-BF0B-4CC9905BDD4D}" srcOrd="3" destOrd="0" presId="urn:microsoft.com/office/officeart/2005/8/layout/vList4"/>
    <dgm:cxn modelId="{946C265F-49E7-401B-86C0-7892D08DB0B4}" type="presParOf" srcId="{93ACD7EA-BE71-412F-A76A-6BD12F17F11E}" destId="{6EFE3257-0820-4E0F-A10B-B2C018A2105D}" srcOrd="4" destOrd="0" presId="urn:microsoft.com/office/officeart/2005/8/layout/vList4"/>
    <dgm:cxn modelId="{6D5814A0-4696-4155-935A-5826852A6C7F}" type="presParOf" srcId="{6EFE3257-0820-4E0F-A10B-B2C018A2105D}" destId="{B9D41F6D-6EE9-420B-A6C0-2879B5E98760}" srcOrd="0" destOrd="0" presId="urn:microsoft.com/office/officeart/2005/8/layout/vList4"/>
    <dgm:cxn modelId="{820DA256-047C-4E0A-8C9A-46F3B847117C}" type="presParOf" srcId="{6EFE3257-0820-4E0F-A10B-B2C018A2105D}" destId="{31C03222-F1B8-4C75-8C17-9B413298213D}" srcOrd="1" destOrd="0" presId="urn:microsoft.com/office/officeart/2005/8/layout/vList4"/>
    <dgm:cxn modelId="{615FF3DA-74DA-4540-AEDD-D2397C7EE097}" type="presParOf" srcId="{6EFE3257-0820-4E0F-A10B-B2C018A2105D}" destId="{D00691A4-4588-41B7-BEC0-8EA9E20A484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C590FE4-5C72-4CD3-9F8E-7D53D53D0527}" type="doc">
      <dgm:prSet loTypeId="urn:microsoft.com/office/officeart/2005/8/layout/matrix2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34DEE7-22E0-44A7-9098-62C8E694E0F3}">
      <dgm:prSet phldrT="[Текст]" custT="1"/>
      <dgm:spPr/>
      <dgm:t>
        <a:bodyPr/>
        <a:lstStyle/>
        <a:p>
          <a:r>
            <a:rPr lang="ru-RU" sz="1600" b="1">
              <a:solidFill>
                <a:schemeClr val="bg1">
                  <a:lumMod val="75000"/>
                </a:schemeClr>
              </a:solidFill>
            </a:rPr>
            <a:t>ОТДЕЛ МЕТОДОЛОГИИ </a:t>
          </a:r>
        </a:p>
        <a:p>
          <a:r>
            <a:rPr lang="ru-RU" sz="1200" b="0">
              <a:solidFill>
                <a:schemeClr val="bg1">
                  <a:lumMod val="75000"/>
                </a:schemeClr>
              </a:solidFill>
            </a:rPr>
            <a:t>Разработка программы, методологии, дизайна исследования, инструментария, инструкций</a:t>
          </a:r>
          <a:endParaRPr lang="ru-RU" sz="1200">
            <a:solidFill>
              <a:schemeClr val="bg1">
                <a:lumMod val="75000"/>
              </a:schemeClr>
            </a:solidFill>
          </a:endParaRPr>
        </a:p>
      </dgm:t>
    </dgm:pt>
    <dgm:pt modelId="{17444176-472E-4903-8E1B-E4502E0998A2}" type="parTrans" cxnId="{2DB0F0B0-44E9-47A1-8ADA-4EDCB0F9706B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B6E92EB0-2AE6-416A-806A-C6C2455142AB}" type="sibTrans" cxnId="{2DB0F0B0-44E9-47A1-8ADA-4EDCB0F9706B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FF05F8CF-4CE1-4D48-B4D6-77006FF70C09}">
      <dgm:prSet phldrT="[Текст]" custT="1"/>
      <dgm:spPr/>
      <dgm:t>
        <a:bodyPr/>
        <a:lstStyle/>
        <a:p>
          <a:r>
            <a:rPr lang="ru-RU" sz="1600" b="1">
              <a:solidFill>
                <a:schemeClr val="bg1">
                  <a:lumMod val="75000"/>
                </a:schemeClr>
              </a:solidFill>
            </a:rPr>
            <a:t>ОТДЕЛ ПОЛЕВЫХ ИССЛЕДОВАНИЙ</a:t>
          </a:r>
        </a:p>
        <a:p>
          <a:r>
            <a:rPr lang="ru-RU" sz="1200" b="0">
              <a:solidFill>
                <a:schemeClr val="bg1">
                  <a:lumMod val="75000"/>
                </a:schemeClr>
              </a:solidFill>
            </a:rPr>
            <a:t>Проведение количественных и качественных методов исследования. Массовые опросы любых масштабов и сложности.</a:t>
          </a:r>
        </a:p>
      </dgm:t>
    </dgm:pt>
    <dgm:pt modelId="{EE161B68-FE4B-4E3F-B5B6-E6D790203856}" type="parTrans" cxnId="{08F09B0E-7356-4328-AE8B-CCBB51A078DA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E0FC0E60-954C-489A-8E4B-9BB15F8AB389}" type="sibTrans" cxnId="{08F09B0E-7356-4328-AE8B-CCBB51A078DA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DB240B89-15AC-43F3-BDA9-5D9E421DC063}">
      <dgm:prSet/>
      <dgm:spPr/>
      <dgm:t>
        <a:bodyPr/>
        <a:lstStyle/>
        <a:p>
          <a:endParaRPr lang="ru-RU"/>
        </a:p>
      </dgm:t>
    </dgm:pt>
    <dgm:pt modelId="{2BD029F0-A623-4310-956C-163A9ECB20CC}" type="parTrans" cxnId="{ADE6530F-9032-4B4C-A1BE-81A319FB7773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18E4D43E-5517-41A7-9BF6-0B7294568664}" type="sibTrans" cxnId="{ADE6530F-9032-4B4C-A1BE-81A319FB7773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3B079669-6D64-4B73-8B94-867C7001A147}">
      <dgm:prSet custT="1"/>
      <dgm:spPr/>
      <dgm:t>
        <a:bodyPr/>
        <a:lstStyle/>
        <a:p>
          <a:r>
            <a:rPr lang="ru-RU" sz="1600" b="1">
              <a:solidFill>
                <a:schemeClr val="bg1">
                  <a:lumMod val="75000"/>
                </a:schemeClr>
              </a:solidFill>
            </a:rPr>
            <a:t>ОТДЕЛ ОБРАБОТКИ ДАННЫХ</a:t>
          </a:r>
        </a:p>
        <a:p>
          <a:r>
            <a:rPr lang="ru-RU" sz="1200" b="0">
              <a:solidFill>
                <a:schemeClr val="bg1">
                  <a:lumMod val="75000"/>
                </a:schemeClr>
              </a:solidFill>
            </a:rPr>
            <a:t>Ввод первичной социологической  информации, обработка и вывод данных</a:t>
          </a:r>
        </a:p>
      </dgm:t>
    </dgm:pt>
    <dgm:pt modelId="{9FD8F8E0-4827-4D27-AAB7-5408B9F2D510}" type="parTrans" cxnId="{C3B71563-6DDA-41F9-8314-81EA673FF756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48714B6B-A113-466D-A729-A8CC2F9503D8}" type="sibTrans" cxnId="{C3B71563-6DDA-41F9-8314-81EA673FF756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DB88481F-0734-468C-BBE2-DE26BB373172}">
      <dgm:prSet/>
      <dgm:spPr/>
      <dgm:t>
        <a:bodyPr/>
        <a:lstStyle/>
        <a:p>
          <a:endParaRPr lang="ru-RU"/>
        </a:p>
      </dgm:t>
    </dgm:pt>
    <dgm:pt modelId="{9D983509-3A69-44D8-8EC4-C71185A72861}" type="parTrans" cxnId="{3B18DDFD-21B6-4786-AB99-E5371B20145F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F908315C-CBA3-4CBB-B360-F108F505F659}" type="sibTrans" cxnId="{3B18DDFD-21B6-4786-AB99-E5371B20145F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02E6D61C-DF5F-4E18-AD17-1F2CEFB9BB5F}">
      <dgm:prSet custT="1"/>
      <dgm:spPr/>
      <dgm:t>
        <a:bodyPr/>
        <a:lstStyle/>
        <a:p>
          <a:pPr>
            <a:spcAft>
              <a:spcPct val="35000"/>
            </a:spcAft>
          </a:pPr>
          <a:r>
            <a:rPr lang="ru-RU" sz="1600" b="1">
              <a:solidFill>
                <a:schemeClr val="bg1">
                  <a:lumMod val="75000"/>
                </a:schemeClr>
              </a:solidFill>
            </a:rPr>
            <a:t>ОТДЕЛ АНАЛИТИКИ</a:t>
          </a:r>
        </a:p>
        <a:p>
          <a:pPr>
            <a:spcAft>
              <a:spcPts val="0"/>
            </a:spcAft>
          </a:pPr>
          <a:r>
            <a:rPr lang="ru-RU" sz="1200" b="0">
              <a:solidFill>
                <a:schemeClr val="bg1">
                  <a:lumMod val="75000"/>
                </a:schemeClr>
              </a:solidFill>
            </a:rPr>
            <a:t>Разработка аналитических отчетов,</a:t>
          </a:r>
        </a:p>
        <a:p>
          <a:pPr>
            <a:spcAft>
              <a:spcPts val="0"/>
            </a:spcAft>
          </a:pPr>
          <a:r>
            <a:rPr lang="ru-RU" sz="1200" b="0">
              <a:solidFill>
                <a:schemeClr val="bg1">
                  <a:lumMod val="75000"/>
                </a:schemeClr>
              </a:solidFill>
            </a:rPr>
            <a:t>докладов, буклетов, презентаций, пресс-релизов и т.д.</a:t>
          </a:r>
        </a:p>
      </dgm:t>
    </dgm:pt>
    <dgm:pt modelId="{FEC20092-093D-4989-AF3A-F1DEAF3CEB7C}" type="sibTrans" cxnId="{C6991105-EAA3-409D-A3A7-180366947FB0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B78BB337-4D42-4E95-9DE6-B086EB4D4D4F}" type="parTrans" cxnId="{C6991105-EAA3-409D-A3A7-180366947FB0}">
      <dgm:prSet/>
      <dgm:spPr/>
      <dgm:t>
        <a:bodyPr/>
        <a:lstStyle/>
        <a:p>
          <a:endParaRPr lang="ru-RU">
            <a:solidFill>
              <a:schemeClr val="bg1">
                <a:lumMod val="75000"/>
              </a:schemeClr>
            </a:solidFill>
          </a:endParaRPr>
        </a:p>
      </dgm:t>
    </dgm:pt>
    <dgm:pt modelId="{3CBD17E5-EA31-4638-AF90-612D580A23F3}" type="pres">
      <dgm:prSet presAssocID="{4C590FE4-5C72-4CD3-9F8E-7D53D53D0527}" presName="matrix" presStyleCnt="0">
        <dgm:presLayoutVars>
          <dgm:chMax val="1"/>
          <dgm:dir/>
          <dgm:resizeHandles val="exact"/>
        </dgm:presLayoutVars>
      </dgm:prSet>
      <dgm:spPr/>
    </dgm:pt>
    <dgm:pt modelId="{61FACA28-047A-4A56-A653-928034EC8545}" type="pres">
      <dgm:prSet presAssocID="{4C590FE4-5C72-4CD3-9F8E-7D53D53D0527}" presName="axisShape" presStyleLbl="bgShp" presStyleIdx="0" presStyleCnt="1"/>
      <dgm:spPr>
        <a:solidFill>
          <a:schemeClr val="accent4">
            <a:lumMod val="60000"/>
            <a:lumOff val="40000"/>
          </a:schemeClr>
        </a:solidFill>
      </dgm:spPr>
    </dgm:pt>
    <dgm:pt modelId="{33114728-219A-4319-A6A1-DAC30F3BA08A}" type="pres">
      <dgm:prSet presAssocID="{4C590FE4-5C72-4CD3-9F8E-7D53D53D0527}" presName="rect1" presStyleLbl="node1" presStyleIdx="0" presStyleCnt="4" custScaleX="112267" custScaleY="107118" custLinFactNeighborX="-6542" custLinFactNeighborY="-2181">
        <dgm:presLayoutVars>
          <dgm:chMax val="0"/>
          <dgm:chPref val="0"/>
          <dgm:bulletEnabled val="1"/>
        </dgm:presLayoutVars>
      </dgm:prSet>
      <dgm:spPr/>
    </dgm:pt>
    <dgm:pt modelId="{64F34EFA-9B16-46B0-976F-26D9380E05DB}" type="pres">
      <dgm:prSet presAssocID="{4C590FE4-5C72-4CD3-9F8E-7D53D53D0527}" presName="rect2" presStyleLbl="node1" presStyleIdx="1" presStyleCnt="4" custScaleX="111783" custScaleY="104936" custLinFactNeighborX="6149" custLinFactNeighborY="-1636">
        <dgm:presLayoutVars>
          <dgm:chMax val="0"/>
          <dgm:chPref val="0"/>
          <dgm:bulletEnabled val="1"/>
        </dgm:presLayoutVars>
      </dgm:prSet>
      <dgm:spPr/>
    </dgm:pt>
    <dgm:pt modelId="{E76EB839-645F-4FCD-ADD4-5D42CA87047D}" type="pres">
      <dgm:prSet presAssocID="{4C590FE4-5C72-4CD3-9F8E-7D53D53D0527}" presName="rect3" presStyleLbl="node1" presStyleIdx="2" presStyleCnt="4" custScaleX="108263" custScaleY="105915" custLinFactX="23564" custLinFactNeighborX="100000" custLinFactNeighborY="1078">
        <dgm:presLayoutVars>
          <dgm:chMax val="0"/>
          <dgm:chPref val="0"/>
          <dgm:bulletEnabled val="1"/>
        </dgm:presLayoutVars>
      </dgm:prSet>
      <dgm:spPr/>
    </dgm:pt>
    <dgm:pt modelId="{98ECCFE7-213E-4DE4-AA5F-5E2900A0831F}" type="pres">
      <dgm:prSet presAssocID="{4C590FE4-5C72-4CD3-9F8E-7D53D53D0527}" presName="rect4" presStyleLbl="node1" presStyleIdx="3" presStyleCnt="4" custScaleX="110012" custScaleY="100926" custLinFactX="-21598" custLinFactNeighborX="-100000" custLinFactNeighborY="-59">
        <dgm:presLayoutVars>
          <dgm:chMax val="0"/>
          <dgm:chPref val="0"/>
          <dgm:bulletEnabled val="1"/>
        </dgm:presLayoutVars>
      </dgm:prSet>
      <dgm:spPr/>
    </dgm:pt>
  </dgm:ptLst>
  <dgm:cxnLst>
    <dgm:cxn modelId="{D83BCB02-E7C1-4451-876A-6C710722C44E}" type="presOf" srcId="{3B079669-6D64-4B73-8B94-867C7001A147}" destId="{98ECCFE7-213E-4DE4-AA5F-5E2900A0831F}" srcOrd="0" destOrd="0" presId="urn:microsoft.com/office/officeart/2005/8/layout/matrix2"/>
    <dgm:cxn modelId="{C6991105-EAA3-409D-A3A7-180366947FB0}" srcId="{4C590FE4-5C72-4CD3-9F8E-7D53D53D0527}" destId="{02E6D61C-DF5F-4E18-AD17-1F2CEFB9BB5F}" srcOrd="2" destOrd="0" parTransId="{B78BB337-4D42-4E95-9DE6-B086EB4D4D4F}" sibTransId="{FEC20092-093D-4989-AF3A-F1DEAF3CEB7C}"/>
    <dgm:cxn modelId="{08F09B0E-7356-4328-AE8B-CCBB51A078DA}" srcId="{4C590FE4-5C72-4CD3-9F8E-7D53D53D0527}" destId="{FF05F8CF-4CE1-4D48-B4D6-77006FF70C09}" srcOrd="1" destOrd="0" parTransId="{EE161B68-FE4B-4E3F-B5B6-E6D790203856}" sibTransId="{E0FC0E60-954C-489A-8E4B-9BB15F8AB389}"/>
    <dgm:cxn modelId="{ADE6530F-9032-4B4C-A1BE-81A319FB7773}" srcId="{4C590FE4-5C72-4CD3-9F8E-7D53D53D0527}" destId="{DB240B89-15AC-43F3-BDA9-5D9E421DC063}" srcOrd="5" destOrd="0" parTransId="{2BD029F0-A623-4310-956C-163A9ECB20CC}" sibTransId="{18E4D43E-5517-41A7-9BF6-0B7294568664}"/>
    <dgm:cxn modelId="{7A37C53C-83E0-47BF-9FB6-77D6520C6657}" type="presOf" srcId="{FF05F8CF-4CE1-4D48-B4D6-77006FF70C09}" destId="{64F34EFA-9B16-46B0-976F-26D9380E05DB}" srcOrd="0" destOrd="0" presId="urn:microsoft.com/office/officeart/2005/8/layout/matrix2"/>
    <dgm:cxn modelId="{C3B71563-6DDA-41F9-8314-81EA673FF756}" srcId="{4C590FE4-5C72-4CD3-9F8E-7D53D53D0527}" destId="{3B079669-6D64-4B73-8B94-867C7001A147}" srcOrd="3" destOrd="0" parTransId="{9FD8F8E0-4827-4D27-AAB7-5408B9F2D510}" sibTransId="{48714B6B-A113-466D-A729-A8CC2F9503D8}"/>
    <dgm:cxn modelId="{CBA53E80-5183-48CC-B945-6C8169E043C1}" type="presOf" srcId="{A934DEE7-22E0-44A7-9098-62C8E694E0F3}" destId="{33114728-219A-4319-A6A1-DAC30F3BA08A}" srcOrd="0" destOrd="0" presId="urn:microsoft.com/office/officeart/2005/8/layout/matrix2"/>
    <dgm:cxn modelId="{92FF5296-31E3-4533-BFE2-336F7F5B818E}" type="presOf" srcId="{02E6D61C-DF5F-4E18-AD17-1F2CEFB9BB5F}" destId="{E76EB839-645F-4FCD-ADD4-5D42CA87047D}" srcOrd="0" destOrd="0" presId="urn:microsoft.com/office/officeart/2005/8/layout/matrix2"/>
    <dgm:cxn modelId="{2DB0F0B0-44E9-47A1-8ADA-4EDCB0F9706B}" srcId="{4C590FE4-5C72-4CD3-9F8E-7D53D53D0527}" destId="{A934DEE7-22E0-44A7-9098-62C8E694E0F3}" srcOrd="0" destOrd="0" parTransId="{17444176-472E-4903-8E1B-E4502E0998A2}" sibTransId="{B6E92EB0-2AE6-416A-806A-C6C2455142AB}"/>
    <dgm:cxn modelId="{19B96DE0-B679-49A9-B445-7493F849F3C7}" type="presOf" srcId="{4C590FE4-5C72-4CD3-9F8E-7D53D53D0527}" destId="{3CBD17E5-EA31-4638-AF90-612D580A23F3}" srcOrd="0" destOrd="0" presId="urn:microsoft.com/office/officeart/2005/8/layout/matrix2"/>
    <dgm:cxn modelId="{3B18DDFD-21B6-4786-AB99-E5371B20145F}" srcId="{4C590FE4-5C72-4CD3-9F8E-7D53D53D0527}" destId="{DB88481F-0734-468C-BBE2-DE26BB373172}" srcOrd="4" destOrd="0" parTransId="{9D983509-3A69-44D8-8EC4-C71185A72861}" sibTransId="{F908315C-CBA3-4CBB-B360-F108F505F659}"/>
    <dgm:cxn modelId="{8CF4BADE-BEF0-4087-BB5A-486274FE6FBF}" type="presParOf" srcId="{3CBD17E5-EA31-4638-AF90-612D580A23F3}" destId="{61FACA28-047A-4A56-A653-928034EC8545}" srcOrd="0" destOrd="0" presId="urn:microsoft.com/office/officeart/2005/8/layout/matrix2"/>
    <dgm:cxn modelId="{EECB8097-932F-437E-A317-BCF842CB67C3}" type="presParOf" srcId="{3CBD17E5-EA31-4638-AF90-612D580A23F3}" destId="{33114728-219A-4319-A6A1-DAC30F3BA08A}" srcOrd="1" destOrd="0" presId="urn:microsoft.com/office/officeart/2005/8/layout/matrix2"/>
    <dgm:cxn modelId="{46F743E5-E961-44F8-BCF7-C3490A5AE8DA}" type="presParOf" srcId="{3CBD17E5-EA31-4638-AF90-612D580A23F3}" destId="{64F34EFA-9B16-46B0-976F-26D9380E05DB}" srcOrd="2" destOrd="0" presId="urn:microsoft.com/office/officeart/2005/8/layout/matrix2"/>
    <dgm:cxn modelId="{898FC856-7161-48C1-9519-5371DA2DA48D}" type="presParOf" srcId="{3CBD17E5-EA31-4638-AF90-612D580A23F3}" destId="{E76EB839-645F-4FCD-ADD4-5D42CA87047D}" srcOrd="3" destOrd="0" presId="urn:microsoft.com/office/officeart/2005/8/layout/matrix2"/>
    <dgm:cxn modelId="{D1672342-9A9D-40E1-B8C2-442A753AA8EC}" type="presParOf" srcId="{3CBD17E5-EA31-4638-AF90-612D580A23F3}" destId="{98ECCFE7-213E-4DE4-AA5F-5E2900A0831F}" srcOrd="4" destOrd="0" presId="urn:microsoft.com/office/officeart/2005/8/layout/matrix2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FADE30-84C7-4388-BD4F-FDCE734C8CCF}">
      <dsp:nvSpPr>
        <dsp:cNvPr id="0" name=""/>
        <dsp:cNvSpPr/>
      </dsp:nvSpPr>
      <dsp:spPr>
        <a:xfrm>
          <a:off x="0" y="0"/>
          <a:ext cx="6724839" cy="1647536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>
              <a:solidFill>
                <a:schemeClr val="tx1">
                  <a:lumMod val="10000"/>
                  <a:lumOff val="90000"/>
                </a:schemeClr>
              </a:solidFill>
            </a:rPr>
            <a:t>КОМАНДА ПРОФЕССИОНАЛОВ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100" kern="1200">
              <a:solidFill>
                <a:schemeClr val="tx1">
                  <a:lumMod val="10000"/>
                  <a:lumOff val="90000"/>
                </a:schemeClr>
              </a:solidFill>
            </a:rPr>
            <a:t>Координаторы проектов, аналитики, организаторы полевых работ, специалисты по обработке, выводу и анализу данных, </a:t>
          </a:r>
          <a:r>
            <a:rPr lang="en-US" sz="1100" kern="1200">
              <a:solidFill>
                <a:schemeClr val="tx1">
                  <a:lumMod val="10000"/>
                  <a:lumOff val="90000"/>
                </a:schemeClr>
              </a:solidFill>
            </a:rPr>
            <a:t>IT-</a:t>
          </a:r>
          <a:r>
            <a:rPr lang="ru-RU" sz="1100" kern="1200">
              <a:solidFill>
                <a:schemeClr val="tx1">
                  <a:lumMod val="10000"/>
                  <a:lumOff val="90000"/>
                </a:schemeClr>
              </a:solidFill>
            </a:rPr>
            <a:t>специалисты</a:t>
          </a:r>
        </a:p>
      </dsp:txBody>
      <dsp:txXfrm>
        <a:off x="1532800" y="0"/>
        <a:ext cx="5192038" cy="1647536"/>
      </dsp:txXfrm>
    </dsp:sp>
    <dsp:sp modelId="{7E1C4B3E-B485-4358-8EC3-E927B5F8E948}">
      <dsp:nvSpPr>
        <dsp:cNvPr id="0" name=""/>
        <dsp:cNvSpPr/>
      </dsp:nvSpPr>
      <dsp:spPr>
        <a:xfrm>
          <a:off x="223514" y="158555"/>
          <a:ext cx="1201943" cy="135272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4000" r="-2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D0A09D-861F-4BB1-99FE-787257185008}">
      <dsp:nvSpPr>
        <dsp:cNvPr id="0" name=""/>
        <dsp:cNvSpPr/>
      </dsp:nvSpPr>
      <dsp:spPr>
        <a:xfrm>
          <a:off x="0" y="1720978"/>
          <a:ext cx="6724839" cy="1878326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>
              <a:solidFill>
                <a:schemeClr val="tx1">
                  <a:lumMod val="10000"/>
                  <a:lumOff val="90000"/>
                </a:schemeClr>
              </a:solidFill>
            </a:rPr>
            <a:t>МОБИЛЬНОЕ ПРИЛОЖЕНИЕ </a:t>
          </a:r>
          <a:r>
            <a:rPr lang="en-US" sz="1500" b="1" kern="1200">
              <a:solidFill>
                <a:schemeClr val="tx1">
                  <a:lumMod val="10000"/>
                  <a:lumOff val="90000"/>
                </a:schemeClr>
              </a:solidFill>
            </a:rPr>
            <a:t>TALAP</a:t>
          </a:r>
          <a:r>
            <a:rPr lang="ru-RU" sz="1500" b="1" kern="1200">
              <a:solidFill>
                <a:schemeClr val="tx1">
                  <a:lumMod val="10000"/>
                  <a:lumOff val="90000"/>
                </a:schemeClr>
              </a:solidFill>
            </a:rPr>
            <a:t>.Опросы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>
              <a:solidFill>
                <a:schemeClr val="tx1">
                  <a:lumMod val="10000"/>
                  <a:lumOff val="90000"/>
                </a:schemeClr>
              </a:solidFill>
            </a:rPr>
            <a:t>Более 110 000 скачиваний за месяц                                                                   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>
              <a:solidFill>
                <a:schemeClr val="tx1">
                  <a:lumMod val="10000"/>
                  <a:lumOff val="90000"/>
                </a:schemeClr>
              </a:solidFill>
            </a:rPr>
            <a:t>№1 в ТОП бесплатных приложений в </a:t>
          </a:r>
          <a:r>
            <a:rPr lang="en-US" sz="1100" kern="1200" err="1">
              <a:solidFill>
                <a:schemeClr val="tx1">
                  <a:lumMod val="10000"/>
                  <a:lumOff val="90000"/>
                </a:schemeClr>
              </a:solidFill>
            </a:rPr>
            <a:t>PlayMarket</a:t>
          </a:r>
          <a:r>
            <a:rPr lang="en-US" sz="1100" kern="1200">
              <a:solidFill>
                <a:schemeClr val="tx1">
                  <a:lumMod val="10000"/>
                  <a:lumOff val="90000"/>
                </a:schemeClr>
              </a:solidFill>
            </a:rPr>
            <a:t> </a:t>
          </a:r>
          <a:r>
            <a:rPr lang="ru-RU" sz="1100" kern="1200">
              <a:solidFill>
                <a:schemeClr val="tx1">
                  <a:lumMod val="10000"/>
                  <a:lumOff val="90000"/>
                </a:schemeClr>
              </a:solidFill>
            </a:rPr>
            <a:t>и </a:t>
          </a:r>
          <a:r>
            <a:rPr lang="en-US" sz="1100" kern="1200">
              <a:solidFill>
                <a:schemeClr val="tx1">
                  <a:lumMod val="10000"/>
                  <a:lumOff val="90000"/>
                </a:schemeClr>
              </a:solidFill>
            </a:rPr>
            <a:t>AppStore</a:t>
          </a:r>
          <a:r>
            <a:rPr lang="ru-RU" sz="1100" kern="1200">
              <a:solidFill>
                <a:schemeClr val="tx1">
                  <a:lumMod val="10000"/>
                  <a:lumOff val="90000"/>
                </a:schemeClr>
              </a:solidFill>
            </a:rPr>
            <a:t>               </a:t>
          </a:r>
        </a:p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>
              <a:solidFill>
                <a:schemeClr val="tx1">
                  <a:lumMod val="10000"/>
                  <a:lumOff val="90000"/>
                </a:schemeClr>
              </a:solidFill>
            </a:rPr>
            <a:t>Трехфакторная аутентификация</a:t>
          </a:r>
        </a:p>
      </dsp:txBody>
      <dsp:txXfrm>
        <a:off x="1532800" y="1720978"/>
        <a:ext cx="5192038" cy="1878326"/>
      </dsp:txXfrm>
    </dsp:sp>
    <dsp:sp modelId="{C13075C2-1FC3-4236-B4B6-7790B5049C94}">
      <dsp:nvSpPr>
        <dsp:cNvPr id="0" name=""/>
        <dsp:cNvSpPr/>
      </dsp:nvSpPr>
      <dsp:spPr>
        <a:xfrm>
          <a:off x="237374" y="2003404"/>
          <a:ext cx="1175192" cy="131349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D41F6D-6EE9-420B-A6C0-2879B5E98760}">
      <dsp:nvSpPr>
        <dsp:cNvPr id="0" name=""/>
        <dsp:cNvSpPr/>
      </dsp:nvSpPr>
      <dsp:spPr>
        <a:xfrm>
          <a:off x="0" y="3587734"/>
          <a:ext cx="6724839" cy="1822633"/>
        </a:xfrm>
        <a:prstGeom prst="roundRect">
          <a:avLst>
            <a:gd name="adj" fmla="val 10000"/>
          </a:avLst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500" b="1" kern="1200">
              <a:solidFill>
                <a:schemeClr val="accent3">
                  <a:lumMod val="10000"/>
                  <a:lumOff val="90000"/>
                </a:schemeClr>
              </a:solidFill>
            </a:rPr>
            <a:t>СЕТЬ СУПЕРВАЙЗЕРОВ И ИНТЕРВЬЮЕРОВ. </a:t>
          </a:r>
          <a:br>
            <a:rPr lang="ru-RU" sz="1500" b="1" kern="1200">
              <a:solidFill>
                <a:schemeClr val="accent3">
                  <a:lumMod val="10000"/>
                  <a:lumOff val="90000"/>
                </a:schemeClr>
              </a:solidFill>
            </a:rPr>
          </a:br>
          <a:r>
            <a:rPr lang="ru-RU" sz="1100" b="0" kern="1200">
              <a:solidFill>
                <a:schemeClr val="accent3">
                  <a:lumMod val="10000"/>
                  <a:lumOff val="90000"/>
                </a:schemeClr>
              </a:solidFill>
            </a:rPr>
            <a:t>Команда интервьюеров и супервайзеров во всех регионах Казахстана</a:t>
          </a:r>
          <a:endParaRPr lang="ru-RU" sz="1100" b="0" kern="1200"/>
        </a:p>
      </dsp:txBody>
      <dsp:txXfrm>
        <a:off x="1532800" y="3587734"/>
        <a:ext cx="5192038" cy="1822633"/>
      </dsp:txXfrm>
    </dsp:sp>
    <dsp:sp modelId="{31C03222-F1B8-4C75-8C17-9B413298213D}">
      <dsp:nvSpPr>
        <dsp:cNvPr id="0" name=""/>
        <dsp:cNvSpPr/>
      </dsp:nvSpPr>
      <dsp:spPr>
        <a:xfrm>
          <a:off x="265625" y="3856190"/>
          <a:ext cx="1139241" cy="1333371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FACA28-047A-4A56-A653-928034EC8545}">
      <dsp:nvSpPr>
        <dsp:cNvPr id="0" name=""/>
        <dsp:cNvSpPr/>
      </dsp:nvSpPr>
      <dsp:spPr>
        <a:xfrm>
          <a:off x="0" y="555975"/>
          <a:ext cx="4658929" cy="4658929"/>
        </a:xfrm>
        <a:prstGeom prst="quadArrow">
          <a:avLst>
            <a:gd name="adj1" fmla="val 2000"/>
            <a:gd name="adj2" fmla="val 4000"/>
            <a:gd name="adj3" fmla="val 5000"/>
          </a:avLst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114728-219A-4319-A6A1-DAC30F3BA08A}">
      <dsp:nvSpPr>
        <dsp:cNvPr id="0" name=""/>
        <dsp:cNvSpPr/>
      </dsp:nvSpPr>
      <dsp:spPr>
        <a:xfrm>
          <a:off x="66613" y="751836"/>
          <a:ext cx="2092175" cy="19962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bg1">
                  <a:lumMod val="75000"/>
                </a:schemeClr>
              </a:solidFill>
            </a:rPr>
            <a:t>ОТДЕЛ МЕТОДОЛОГИИ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>
              <a:solidFill>
                <a:schemeClr val="bg1">
                  <a:lumMod val="75000"/>
                </a:schemeClr>
              </a:solidFill>
            </a:rPr>
            <a:t>Разработка программы, методологии, дизайна исследования, инструментария, инструкций</a:t>
          </a:r>
          <a:endParaRPr lang="ru-RU" sz="1200" kern="1200">
            <a:solidFill>
              <a:schemeClr val="bg1">
                <a:lumMod val="75000"/>
              </a:schemeClr>
            </a:solidFill>
          </a:endParaRPr>
        </a:p>
      </dsp:txBody>
      <dsp:txXfrm>
        <a:off x="164060" y="849283"/>
        <a:ext cx="1897281" cy="1801326"/>
      </dsp:txXfrm>
    </dsp:sp>
    <dsp:sp modelId="{64F34EFA-9B16-46B0-976F-26D9380E05DB}">
      <dsp:nvSpPr>
        <dsp:cNvPr id="0" name=""/>
        <dsp:cNvSpPr/>
      </dsp:nvSpPr>
      <dsp:spPr>
        <a:xfrm>
          <a:off x="2497325" y="782324"/>
          <a:ext cx="2083156" cy="195555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bg1">
                  <a:lumMod val="75000"/>
                </a:schemeClr>
              </a:solidFill>
            </a:rPr>
            <a:t>ОТДЕЛ ПОЛЕВЫХ ИССЛЕДОВАНИЙ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>
              <a:solidFill>
                <a:schemeClr val="bg1">
                  <a:lumMod val="75000"/>
                </a:schemeClr>
              </a:solidFill>
            </a:rPr>
            <a:t>Проведение количественных и качественных методов исследования. Массовые опросы любых масштабов и сложности.</a:t>
          </a:r>
        </a:p>
      </dsp:txBody>
      <dsp:txXfrm>
        <a:off x="2592787" y="877786"/>
        <a:ext cx="1892232" cy="1764633"/>
      </dsp:txXfrm>
    </dsp:sp>
    <dsp:sp modelId="{E76EB839-645F-4FCD-ADD4-5D42CA87047D}">
      <dsp:nvSpPr>
        <dsp:cNvPr id="0" name=""/>
        <dsp:cNvSpPr/>
      </dsp:nvSpPr>
      <dsp:spPr>
        <a:xfrm>
          <a:off x="2528540" y="3013476"/>
          <a:ext cx="2017558" cy="197380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bg1">
                  <a:lumMod val="75000"/>
                </a:schemeClr>
              </a:solidFill>
            </a:rPr>
            <a:t>ОТДЕЛ АНАЛИТИКИ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0" kern="1200">
              <a:solidFill>
                <a:schemeClr val="bg1">
                  <a:lumMod val="75000"/>
                </a:schemeClr>
              </a:solidFill>
            </a:rPr>
            <a:t>Разработка аналитических отчетов,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200" b="0" kern="1200">
              <a:solidFill>
                <a:schemeClr val="bg1">
                  <a:lumMod val="75000"/>
                </a:schemeClr>
              </a:solidFill>
            </a:rPr>
            <a:t>докладов, буклетов, презентаций, пресс-релизов и т.д.</a:t>
          </a:r>
        </a:p>
      </dsp:txBody>
      <dsp:txXfrm>
        <a:off x="2624893" y="3109829"/>
        <a:ext cx="1824852" cy="1781095"/>
      </dsp:txXfrm>
    </dsp:sp>
    <dsp:sp modelId="{98ECCFE7-213E-4DE4-AA5F-5E2900A0831F}">
      <dsp:nvSpPr>
        <dsp:cNvPr id="0" name=""/>
        <dsp:cNvSpPr/>
      </dsp:nvSpPr>
      <dsp:spPr>
        <a:xfrm>
          <a:off x="133170" y="3038774"/>
          <a:ext cx="2050152" cy="188082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bg1">
                  <a:lumMod val="75000"/>
                </a:schemeClr>
              </a:solidFill>
            </a:rPr>
            <a:t>ОТДЕЛ ОБРАБОТКИ ДАННЫХ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200" b="0" kern="1200">
              <a:solidFill>
                <a:schemeClr val="bg1">
                  <a:lumMod val="75000"/>
                </a:schemeClr>
              </a:solidFill>
            </a:rPr>
            <a:t>Ввод первичной социологической  информации, обработка и вывод данных</a:t>
          </a:r>
        </a:p>
      </dsp:txBody>
      <dsp:txXfrm>
        <a:off x="224984" y="3130588"/>
        <a:ext cx="1866524" cy="16972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2">
  <dgm:title val=""/>
  <dgm:desc val=""/>
  <dgm:catLst>
    <dgm:cat type="matrix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l" for="ch" forName="rect1" refType="w" fact="0.065"/>
          <dgm:constr type="t" for="ch" forName="rect1" refType="h" fact="0.065"/>
          <dgm:constr type="w" for="ch" forName="rect2" refType="w" fact="0.4"/>
          <dgm:constr type="h" for="ch" forName="rect2" refType="h" fact="0.4"/>
          <dgm:constr type="r" for="ch" forName="rect2" refType="w" fact="0.935"/>
          <dgm:constr type="t" for="ch" forName="rect2" refType="h" fact="0.065"/>
          <dgm:constr type="w" for="ch" forName="rect3" refType="w" fact="0.4"/>
          <dgm:constr type="h" for="ch" forName="rect3" refType="w" fact="0.4"/>
          <dgm:constr type="l" for="ch" forName="rect3" refType="w" fact="0.065"/>
          <dgm:constr type="b" for="ch" forName="rect3" refType="h" fact="0.935"/>
          <dgm:constr type="w" for="ch" forName="rect4" refType="w" fact="0.4"/>
          <dgm:constr type="h" for="ch" forName="rect4" refType="h" fact="0.4"/>
          <dgm:constr type="r" for="ch" forName="rect4" refType="w" fact="0.935"/>
          <dgm:constr type="b" for="ch" forName="rect4" refType="h" fact="0.935"/>
        </dgm:constrLst>
      </dgm:if>
      <dgm:else name="Name2">
        <dgm:constrLst>
          <dgm:constr type="primFontSz" for="ch" ptType="node" op="equ" val="65"/>
          <dgm:constr type="w" for="ch" forName="axisShape" refType="w"/>
          <dgm:constr type="h" for="ch" forName="axisShape" refType="h"/>
          <dgm:constr type="w" for="ch" forName="rect1" refType="w" fact="0.4"/>
          <dgm:constr type="h" for="ch" forName="rect1" refType="w" fact="0.4"/>
          <dgm:constr type="r" for="ch" forName="rect1" refType="w" fact="0.935"/>
          <dgm:constr type="t" for="ch" forName="rect1" refType="h" fact="0.065"/>
          <dgm:constr type="w" for="ch" forName="rect2" refType="w" fact="0.4"/>
          <dgm:constr type="h" for="ch" forName="rect2" refType="h" fact="0.4"/>
          <dgm:constr type="l" for="ch" forName="rect2" refType="w" fact="0.065"/>
          <dgm:constr type="t" for="ch" forName="rect2" refType="h" fact="0.065"/>
          <dgm:constr type="w" for="ch" forName="rect3" refType="w" fact="0.4"/>
          <dgm:constr type="h" for="ch" forName="rect3" refType="w" fact="0.4"/>
          <dgm:constr type="r" for="ch" forName="rect3" refType="w" fact="0.935"/>
          <dgm:constr type="b" for="ch" forName="rect3" refType="h" fact="0.935"/>
          <dgm:constr type="w" for="ch" forName="rect4" refType="w" fact="0.4"/>
          <dgm:constr type="h" for="ch" forName="rect4" refType="h" fact="0.4"/>
          <dgm:constr type="l" for="ch" forName="rect4" refType="w" fact="0.065"/>
          <dgm:constr type="b" for="ch" forName="rect4" refType="h" fact="0.935"/>
        </dgm:constrLst>
      </dgm:else>
    </dgm:choose>
    <dgm:ruleLst/>
    <dgm:choose name="Name3">
      <dgm:if name="Name4" axis="ch" ptType="node" func="cnt" op="gte" val="1">
        <dgm:layoutNode name="axisShape" styleLbl="bgShp">
          <dgm:alg type="sp"/>
          <dgm:shape xmlns:r="http://schemas.openxmlformats.org/officeDocument/2006/relationships" type="quadArrow" r:blip="">
            <dgm:adjLst>
              <dgm:adj idx="1" val="0.02"/>
              <dgm:adj idx="2" val="0.04"/>
              <dgm:adj idx="3" val="0.05"/>
            </dgm:adjLst>
          </dgm:shape>
          <dgm:presOf/>
          <dgm:constrLst/>
          <dgm:ruleLst/>
        </dgm:layoutNode>
        <dgm:layoutNode name="rect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rect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786" cy="498693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DA237CD0-6AB6-4E41-894C-8F0562FC0A81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40647"/>
            <a:ext cx="2949786" cy="498692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798973FB-36B8-493C-82B4-5A5A8754303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4553680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49786" cy="498693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5839" y="1"/>
            <a:ext cx="2949786" cy="498693"/>
          </a:xfrm>
          <a:prstGeom prst="rect">
            <a:avLst/>
          </a:prstGeom>
        </p:spPr>
        <p:txBody>
          <a:bodyPr vert="horz" lIns="91430" tIns="45714" rIns="91430" bIns="45714" rtlCol="0"/>
          <a:lstStyle>
            <a:lvl1pPr algn="r">
              <a:defRPr sz="1200"/>
            </a:lvl1pPr>
          </a:lstStyle>
          <a:p>
            <a:fld id="{DFCB6DDA-BAB7-4A64-ACE6-606EBA2728D8}" type="datetimeFigureOut">
              <a:rPr lang="ru-RU" smtClean="0"/>
              <a:t>21.02.2024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3013"/>
            <a:ext cx="5962650" cy="3354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0" tIns="45714" rIns="91430" bIns="45714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721" y="4783307"/>
            <a:ext cx="5445760" cy="3913614"/>
          </a:xfrm>
          <a:prstGeom prst="rect">
            <a:avLst/>
          </a:prstGeom>
        </p:spPr>
        <p:txBody>
          <a:bodyPr vert="horz" lIns="91430" tIns="45714" rIns="91430" bIns="45714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40647"/>
            <a:ext cx="2949786" cy="498692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5839" y="9440647"/>
            <a:ext cx="2949786" cy="498692"/>
          </a:xfrm>
          <a:prstGeom prst="rect">
            <a:avLst/>
          </a:prstGeom>
        </p:spPr>
        <p:txBody>
          <a:bodyPr vert="horz" lIns="91430" tIns="45714" rIns="91430" bIns="45714" rtlCol="0" anchor="b"/>
          <a:lstStyle>
            <a:lvl1pPr algn="r">
              <a:defRPr sz="1200"/>
            </a:lvl1pPr>
          </a:lstStyle>
          <a:p>
            <a:fld id="{D1DE466D-2847-4CB8-A6F5-FF6997E012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1277421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DE466D-2847-4CB8-A6F5-FF6997E012ED}" type="slidenum">
              <a:rPr lang="ru-RU" smtClean="0"/>
              <a:t>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1562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-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095727" y="1176612"/>
            <a:ext cx="7782559" cy="2387600"/>
          </a:xfrm>
        </p:spPr>
        <p:txBody>
          <a:bodyPr anchor="b" anchorCtr="0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095727" y="4022774"/>
            <a:ext cx="7782558" cy="996266"/>
          </a:xfrm>
        </p:spPr>
        <p:txBody>
          <a:bodyPr/>
          <a:lstStyle>
            <a:lvl1pPr marL="0" indent="0" algn="l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3095727" y="3787738"/>
            <a:ext cx="1511300" cy="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10878286" y="6409190"/>
            <a:ext cx="1169616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1" b="1">
                <a:solidFill>
                  <a:schemeClr val="tx2"/>
                </a:solidFill>
              </a:rPr>
              <a:t>talap.org</a:t>
            </a:r>
            <a:endParaRPr lang="ru-RU" sz="1801" b="1">
              <a:solidFill>
                <a:schemeClr val="tx2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2624474" y="6409190"/>
            <a:ext cx="5044010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1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Центр прикладных исследований "</a:t>
            </a:r>
            <a:r>
              <a:rPr lang="en-US" sz="1801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TALAP"</a:t>
            </a:r>
            <a:endParaRPr lang="ru-RU" sz="1801" b="1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0" y="0"/>
            <a:ext cx="253701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4" y="266856"/>
            <a:ext cx="1757083" cy="580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4627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картинка-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 userDrawn="1"/>
        </p:nvCxnSpPr>
        <p:spPr>
          <a:xfrm>
            <a:off x="6106900" y="1259840"/>
            <a:ext cx="0" cy="485648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7" name="Объект 36"/>
          <p:cNvSpPr>
            <a:spLocks noGrp="1"/>
          </p:cNvSpPr>
          <p:nvPr>
            <p:ph sz="quarter" idx="13"/>
          </p:nvPr>
        </p:nvSpPr>
        <p:spPr>
          <a:xfrm>
            <a:off x="636589" y="1259840"/>
            <a:ext cx="5208162" cy="4856480"/>
          </a:xfrm>
        </p:spPr>
        <p:txBody>
          <a:bodyPr/>
          <a:lstStyle>
            <a:lvl1pPr marL="0" indent="0">
              <a:buNone/>
              <a:defRPr/>
            </a:lvl1pPr>
            <a:lvl2pPr marL="457211" indent="0">
              <a:buNone/>
              <a:defRPr/>
            </a:lvl2pPr>
            <a:lvl3pPr marL="914423" indent="0">
              <a:buNone/>
              <a:defRPr/>
            </a:lvl3pPr>
            <a:lvl4pPr marL="1371634" indent="0">
              <a:buNone/>
              <a:defRPr/>
            </a:lvl4pPr>
            <a:lvl5pPr marL="1828846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Рисунок 38"/>
          <p:cNvSpPr>
            <a:spLocks noGrp="1"/>
          </p:cNvSpPr>
          <p:nvPr>
            <p:ph type="pic" sz="quarter" idx="14"/>
          </p:nvPr>
        </p:nvSpPr>
        <p:spPr>
          <a:xfrm>
            <a:off x="6369050" y="1259841"/>
            <a:ext cx="5208588" cy="485648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20242" y="134211"/>
            <a:ext cx="9657399" cy="851313"/>
          </a:xfrm>
        </p:spPr>
        <p:txBody>
          <a:bodyPr anchor="t" anchorCtr="0"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15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363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картинка-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13"/>
          </p:nvPr>
        </p:nvSpPr>
        <p:spPr>
          <a:xfrm>
            <a:off x="7884160" y="3820164"/>
            <a:ext cx="3692630" cy="2296159"/>
          </a:xfrm>
        </p:spPr>
        <p:txBody>
          <a:bodyPr/>
          <a:lstStyle>
            <a:lvl1pPr marL="0" indent="0">
              <a:buNone/>
              <a:defRPr/>
            </a:lvl1pPr>
            <a:lvl2pPr marL="457211" indent="0">
              <a:buNone/>
              <a:defRPr/>
            </a:lvl2pPr>
            <a:lvl3pPr marL="914423" indent="0">
              <a:buNone/>
              <a:defRPr/>
            </a:lvl3pPr>
            <a:lvl4pPr marL="1371634" indent="0">
              <a:buNone/>
              <a:defRPr/>
            </a:lvl4pPr>
            <a:lvl5pPr marL="1828846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Рисунок 38"/>
          <p:cNvSpPr>
            <a:spLocks noGrp="1"/>
          </p:cNvSpPr>
          <p:nvPr>
            <p:ph type="pic" sz="quarter" idx="14"/>
          </p:nvPr>
        </p:nvSpPr>
        <p:spPr>
          <a:xfrm>
            <a:off x="636588" y="1097282"/>
            <a:ext cx="6842655" cy="501903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50720" y="134207"/>
            <a:ext cx="9626070" cy="74108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7712180" y="3820164"/>
            <a:ext cx="0" cy="2296159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19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6452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екст и картинка-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Объект 36"/>
          <p:cNvSpPr>
            <a:spLocks noGrp="1"/>
          </p:cNvSpPr>
          <p:nvPr>
            <p:ph sz="quarter" idx="13"/>
          </p:nvPr>
        </p:nvSpPr>
        <p:spPr>
          <a:xfrm>
            <a:off x="7884160" y="1097282"/>
            <a:ext cx="3692630" cy="5019039"/>
          </a:xfrm>
        </p:spPr>
        <p:txBody>
          <a:bodyPr/>
          <a:lstStyle>
            <a:lvl1pPr marL="0" indent="0">
              <a:buNone/>
              <a:defRPr/>
            </a:lvl1pPr>
            <a:lvl2pPr marL="457211" indent="0">
              <a:buNone/>
              <a:defRPr/>
            </a:lvl2pPr>
            <a:lvl3pPr marL="914423" indent="0">
              <a:buNone/>
              <a:defRPr/>
            </a:lvl3pPr>
            <a:lvl4pPr marL="1371634" indent="0">
              <a:buNone/>
              <a:defRPr/>
            </a:lvl4pPr>
            <a:lvl5pPr marL="1828846" indent="0"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Рисунок 38"/>
          <p:cNvSpPr>
            <a:spLocks noGrp="1"/>
          </p:cNvSpPr>
          <p:nvPr>
            <p:ph type="pic" sz="quarter" idx="14"/>
          </p:nvPr>
        </p:nvSpPr>
        <p:spPr>
          <a:xfrm>
            <a:off x="636588" y="1097282"/>
            <a:ext cx="6842655" cy="501903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50720" y="134207"/>
            <a:ext cx="9626070" cy="74108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7712180" y="1097282"/>
            <a:ext cx="0" cy="5019039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19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032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и картинка-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/>
          <p:cNvSpPr>
            <a:spLocks noGrp="1"/>
          </p:cNvSpPr>
          <p:nvPr>
            <p:ph type="pic" sz="quarter" idx="14"/>
          </p:nvPr>
        </p:nvSpPr>
        <p:spPr>
          <a:xfrm>
            <a:off x="636588" y="1201103"/>
            <a:ext cx="6698935" cy="4915218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5"/>
          </p:nvPr>
        </p:nvSpPr>
        <p:spPr>
          <a:xfrm>
            <a:off x="7508875" y="1201104"/>
            <a:ext cx="4068763" cy="491553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2021843" y="134206"/>
            <a:ext cx="9555797" cy="72824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cxnSp>
        <p:nvCxnSpPr>
          <p:cNvPr id="23" name="Прямая соединительная линия 22"/>
          <p:cNvCxnSpPr/>
          <p:nvPr userDrawn="1"/>
        </p:nvCxnSpPr>
        <p:spPr>
          <a:xfrm>
            <a:off x="370521" y="1201103"/>
            <a:ext cx="0" cy="5242124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4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588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объекта: Текст и картинк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Рисунок 38"/>
          <p:cNvSpPr>
            <a:spLocks noGrp="1"/>
          </p:cNvSpPr>
          <p:nvPr>
            <p:ph type="pic" sz="quarter" idx="14"/>
          </p:nvPr>
        </p:nvSpPr>
        <p:spPr>
          <a:xfrm>
            <a:off x="636588" y="1201103"/>
            <a:ext cx="3014713" cy="208946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2021843" y="134206"/>
            <a:ext cx="9555797" cy="72824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7" name="Объект 6"/>
          <p:cNvSpPr>
            <a:spLocks noGrp="1"/>
          </p:cNvSpPr>
          <p:nvPr>
            <p:ph sz="quarter" idx="15"/>
          </p:nvPr>
        </p:nvSpPr>
        <p:spPr>
          <a:xfrm>
            <a:off x="3870960" y="1201106"/>
            <a:ext cx="7706678" cy="2202497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grpSp>
        <p:nvGrpSpPr>
          <p:cNvPr id="19" name="Группа 18"/>
          <p:cNvGrpSpPr/>
          <p:nvPr userDrawn="1"/>
        </p:nvGrpSpPr>
        <p:grpSpPr>
          <a:xfrm>
            <a:off x="184879" y="-2004125"/>
            <a:ext cx="1618754" cy="2673197"/>
            <a:chOff x="184878" y="-2004125"/>
            <a:chExt cx="1618755" cy="2673197"/>
          </a:xfrm>
        </p:grpSpPr>
        <p:grpSp>
          <p:nvGrpSpPr>
            <p:cNvPr id="21" name="Группа 20"/>
            <p:cNvGrpSpPr/>
            <p:nvPr userDrawn="1"/>
          </p:nvGrpSpPr>
          <p:grpSpPr>
            <a:xfrm>
              <a:off x="184878" y="-2004125"/>
              <a:ext cx="1339122" cy="56487"/>
              <a:chOff x="7893048" y="5134610"/>
              <a:chExt cx="582062" cy="56487"/>
            </a:xfrm>
          </p:grpSpPr>
          <p:cxnSp>
            <p:nvCxnSpPr>
              <p:cNvPr id="23" name="Прямая соединительная линия 22"/>
              <p:cNvCxnSpPr/>
              <p:nvPr userDrawn="1"/>
            </p:nvCxnSpPr>
            <p:spPr>
              <a:xfrm>
                <a:off x="7893048" y="5191097"/>
                <a:ext cx="487074" cy="0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/>
              <p:cNvCxnSpPr/>
              <p:nvPr userDrawn="1"/>
            </p:nvCxnSpPr>
            <p:spPr>
              <a:xfrm>
                <a:off x="7893048" y="5134610"/>
                <a:ext cx="582062" cy="0"/>
              </a:xfrm>
              <a:prstGeom prst="line">
                <a:avLst/>
              </a:prstGeom>
            </p:spPr>
            <p:style>
              <a:lnRef idx="3">
                <a:schemeClr val="accent4"/>
              </a:lnRef>
              <a:fillRef idx="0">
                <a:schemeClr val="accent4"/>
              </a:fillRef>
              <a:effectRef idx="2">
                <a:schemeClr val="accent4"/>
              </a:effectRef>
              <a:fontRef idx="minor">
                <a:schemeClr val="tx1"/>
              </a:fontRef>
            </p:style>
          </p:cxnSp>
        </p:grpSp>
        <p:pic>
          <p:nvPicPr>
            <p:cNvPr id="22" name="Рисунок 21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4878" y="134206"/>
              <a:ext cx="1618755" cy="534866"/>
            </a:xfrm>
            <a:prstGeom prst="rect">
              <a:avLst/>
            </a:prstGeom>
          </p:spPr>
        </p:pic>
      </p:grpSp>
      <p:sp>
        <p:nvSpPr>
          <p:cNvPr id="25" name="Рисунок 38"/>
          <p:cNvSpPr>
            <a:spLocks noGrp="1"/>
          </p:cNvSpPr>
          <p:nvPr>
            <p:ph type="pic" sz="quarter" idx="19"/>
          </p:nvPr>
        </p:nvSpPr>
        <p:spPr>
          <a:xfrm>
            <a:off x="636588" y="3721447"/>
            <a:ext cx="3034289" cy="2089460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6" name="Объект 6"/>
          <p:cNvSpPr>
            <a:spLocks noGrp="1"/>
          </p:cNvSpPr>
          <p:nvPr>
            <p:ph sz="quarter" idx="20"/>
          </p:nvPr>
        </p:nvSpPr>
        <p:spPr>
          <a:xfrm>
            <a:off x="3870960" y="3721447"/>
            <a:ext cx="7706678" cy="226568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>
            <a:off x="370521" y="1201103"/>
            <a:ext cx="0" cy="5242124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6350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писок: текст и картинк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5" hasCustomPrompt="1"/>
          </p:nvPr>
        </p:nvSpPr>
        <p:spPr>
          <a:xfrm>
            <a:off x="636589" y="1242792"/>
            <a:ext cx="3117276" cy="130972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lIns="108000" tIns="72000"/>
          <a:lstStyle>
            <a:lvl3pPr marL="0" indent="0">
              <a:buNone/>
              <a:defRPr sz="2000">
                <a:solidFill>
                  <a:schemeClr val="bg1"/>
                </a:solidFill>
              </a:defRPr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5" name="Объект 6"/>
          <p:cNvSpPr>
            <a:spLocks noGrp="1"/>
          </p:cNvSpPr>
          <p:nvPr>
            <p:ph sz="quarter" idx="17" hasCustomPrompt="1"/>
          </p:nvPr>
        </p:nvSpPr>
        <p:spPr>
          <a:xfrm>
            <a:off x="3922803" y="1242790"/>
            <a:ext cx="7654834" cy="1288902"/>
          </a:xfrm>
        </p:spPr>
        <p:txBody>
          <a:bodyPr/>
          <a:lstStyle>
            <a:lvl3pPr marL="265119" indent="-228606">
              <a:tabLst>
                <a:tab pos="542939" algn="l"/>
              </a:tabLst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2" name="Объект 6"/>
          <p:cNvSpPr>
            <a:spLocks noGrp="1"/>
          </p:cNvSpPr>
          <p:nvPr>
            <p:ph sz="quarter" idx="19" hasCustomPrompt="1"/>
          </p:nvPr>
        </p:nvSpPr>
        <p:spPr>
          <a:xfrm>
            <a:off x="636588" y="2657552"/>
            <a:ext cx="3106073" cy="98764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lIns="108000" tIns="72000"/>
          <a:lstStyle>
            <a:lvl3pPr marL="0" indent="0">
              <a:buNone/>
              <a:defRPr>
                <a:solidFill>
                  <a:schemeClr val="accent2"/>
                </a:solidFill>
              </a:defRPr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3" name="Объект 6"/>
          <p:cNvSpPr>
            <a:spLocks noGrp="1"/>
          </p:cNvSpPr>
          <p:nvPr>
            <p:ph sz="quarter" idx="20" hasCustomPrompt="1"/>
          </p:nvPr>
        </p:nvSpPr>
        <p:spPr>
          <a:xfrm>
            <a:off x="3922803" y="2657551"/>
            <a:ext cx="7654834" cy="987648"/>
          </a:xfrm>
        </p:spPr>
        <p:txBody>
          <a:bodyPr/>
          <a:lstStyle>
            <a:lvl3pPr marL="265119" indent="-228606">
              <a:tabLst>
                <a:tab pos="542939" algn="l"/>
              </a:tabLst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4" name="Объект 6"/>
          <p:cNvSpPr>
            <a:spLocks noGrp="1"/>
          </p:cNvSpPr>
          <p:nvPr>
            <p:ph sz="quarter" idx="21" hasCustomPrompt="1"/>
          </p:nvPr>
        </p:nvSpPr>
        <p:spPr>
          <a:xfrm>
            <a:off x="636588" y="3771058"/>
            <a:ext cx="3106073" cy="850124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lIns="108000" tIns="72000"/>
          <a:lstStyle>
            <a:lvl3pPr marL="0" indent="0">
              <a:buNone/>
              <a:defRPr>
                <a:solidFill>
                  <a:schemeClr val="accent2"/>
                </a:solidFill>
              </a:defRPr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5" name="Объект 6"/>
          <p:cNvSpPr>
            <a:spLocks noGrp="1"/>
          </p:cNvSpPr>
          <p:nvPr>
            <p:ph sz="quarter" idx="22" hasCustomPrompt="1"/>
          </p:nvPr>
        </p:nvSpPr>
        <p:spPr>
          <a:xfrm>
            <a:off x="3922803" y="3771059"/>
            <a:ext cx="7654834" cy="850124"/>
          </a:xfrm>
        </p:spPr>
        <p:txBody>
          <a:bodyPr/>
          <a:lstStyle>
            <a:lvl3pPr marL="265119" indent="-228606">
              <a:tabLst>
                <a:tab pos="542939" algn="l"/>
              </a:tabLst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6" name="Объект 6"/>
          <p:cNvSpPr>
            <a:spLocks noGrp="1"/>
          </p:cNvSpPr>
          <p:nvPr>
            <p:ph sz="quarter" idx="23" hasCustomPrompt="1"/>
          </p:nvPr>
        </p:nvSpPr>
        <p:spPr>
          <a:xfrm>
            <a:off x="636588" y="4726221"/>
            <a:ext cx="3106073" cy="1389381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lIns="108000" tIns="72000"/>
          <a:lstStyle>
            <a:lvl3pPr marL="0" indent="0">
              <a:buNone/>
              <a:defRPr>
                <a:solidFill>
                  <a:schemeClr val="accent2"/>
                </a:solidFill>
              </a:defRPr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7" name="Объект 6"/>
          <p:cNvSpPr>
            <a:spLocks noGrp="1"/>
          </p:cNvSpPr>
          <p:nvPr>
            <p:ph sz="quarter" idx="24" hasCustomPrompt="1"/>
          </p:nvPr>
        </p:nvSpPr>
        <p:spPr>
          <a:xfrm>
            <a:off x="3922803" y="4726222"/>
            <a:ext cx="7654834" cy="1389381"/>
          </a:xfrm>
        </p:spPr>
        <p:txBody>
          <a:bodyPr/>
          <a:lstStyle>
            <a:lvl3pPr marL="265119" indent="-228606">
              <a:tabLst>
                <a:tab pos="542939" algn="l"/>
              </a:tabLst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28" name="Рисунок 2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31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33" name="Прямая соединительная линия 32"/>
          <p:cNvCxnSpPr/>
          <p:nvPr userDrawn="1"/>
        </p:nvCxnSpPr>
        <p:spPr>
          <a:xfrm>
            <a:off x="370521" y="1201103"/>
            <a:ext cx="0" cy="5242124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4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1418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 (текст колонны)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Объект 6"/>
          <p:cNvSpPr>
            <a:spLocks noGrp="1"/>
          </p:cNvSpPr>
          <p:nvPr>
            <p:ph sz="quarter" idx="17" hasCustomPrompt="1"/>
          </p:nvPr>
        </p:nvSpPr>
        <p:spPr>
          <a:xfrm>
            <a:off x="6191604" y="1425492"/>
            <a:ext cx="2661508" cy="4265759"/>
          </a:xfr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3" name="Объект 6"/>
          <p:cNvSpPr>
            <a:spLocks noGrp="1"/>
          </p:cNvSpPr>
          <p:nvPr>
            <p:ph sz="quarter" idx="20" hasCustomPrompt="1"/>
          </p:nvPr>
        </p:nvSpPr>
        <p:spPr>
          <a:xfrm>
            <a:off x="619967" y="1425492"/>
            <a:ext cx="2661508" cy="4265759"/>
          </a:xfr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4" name="Объект 6"/>
          <p:cNvSpPr>
            <a:spLocks noGrp="1"/>
          </p:cNvSpPr>
          <p:nvPr>
            <p:ph sz="quarter" idx="21" hasCustomPrompt="1"/>
          </p:nvPr>
        </p:nvSpPr>
        <p:spPr>
          <a:xfrm>
            <a:off x="3405785" y="1425492"/>
            <a:ext cx="2661508" cy="4265759"/>
          </a:xfr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5" name="Объект 6"/>
          <p:cNvSpPr>
            <a:spLocks noGrp="1"/>
          </p:cNvSpPr>
          <p:nvPr>
            <p:ph sz="quarter" idx="22" hasCustomPrompt="1"/>
          </p:nvPr>
        </p:nvSpPr>
        <p:spPr>
          <a:xfrm>
            <a:off x="8977423" y="1425492"/>
            <a:ext cx="2600214" cy="4265759"/>
          </a:xfr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8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43714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 (текст колонны)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5" hasCustomPrompt="1"/>
          </p:nvPr>
        </p:nvSpPr>
        <p:spPr>
          <a:xfrm>
            <a:off x="625862" y="1860770"/>
            <a:ext cx="2542642" cy="4248614"/>
          </a:xfrm>
        </p:spPr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20" hasCustomPrompt="1"/>
          </p:nvPr>
        </p:nvSpPr>
        <p:spPr>
          <a:xfrm>
            <a:off x="625862" y="1185957"/>
            <a:ext cx="2542642" cy="563562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 anchorCtr="0"/>
          <a:lstStyle>
            <a:lvl2pPr marL="0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8" name="Объект 6"/>
          <p:cNvSpPr>
            <a:spLocks noGrp="1"/>
          </p:cNvSpPr>
          <p:nvPr>
            <p:ph sz="quarter" idx="21" hasCustomPrompt="1"/>
          </p:nvPr>
        </p:nvSpPr>
        <p:spPr>
          <a:xfrm>
            <a:off x="3424257" y="2211930"/>
            <a:ext cx="2532175" cy="3897454"/>
          </a:xfrm>
        </p:spPr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Текст 2"/>
          <p:cNvSpPr>
            <a:spLocks noGrp="1"/>
          </p:cNvSpPr>
          <p:nvPr>
            <p:ph type="body" sz="quarter" idx="22" hasCustomPrompt="1"/>
          </p:nvPr>
        </p:nvSpPr>
        <p:spPr>
          <a:xfrm>
            <a:off x="3424172" y="1185961"/>
            <a:ext cx="2531926" cy="914721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 anchorCtr="0"/>
          <a:lstStyle>
            <a:lvl2pPr marL="0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1"/>
            <a:r>
              <a:rPr lang="ru-RU"/>
              <a:t>Второй </a:t>
            </a:r>
            <a:endParaRPr lang="en-US"/>
          </a:p>
          <a:p>
            <a:pPr lvl="1"/>
            <a:r>
              <a:rPr lang="ru-RU"/>
              <a:t>уровень</a:t>
            </a:r>
          </a:p>
        </p:txBody>
      </p:sp>
      <p:sp>
        <p:nvSpPr>
          <p:cNvPr id="30" name="Объект 6"/>
          <p:cNvSpPr>
            <a:spLocks noGrp="1"/>
          </p:cNvSpPr>
          <p:nvPr>
            <p:ph sz="quarter" idx="23" hasCustomPrompt="1"/>
          </p:nvPr>
        </p:nvSpPr>
        <p:spPr>
          <a:xfrm>
            <a:off x="6211770" y="1860770"/>
            <a:ext cx="2532175" cy="4248614"/>
          </a:xfrm>
        </p:spPr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1" name="Текст 2"/>
          <p:cNvSpPr>
            <a:spLocks noGrp="1"/>
          </p:cNvSpPr>
          <p:nvPr>
            <p:ph type="body" sz="quarter" idx="24" hasCustomPrompt="1"/>
          </p:nvPr>
        </p:nvSpPr>
        <p:spPr>
          <a:xfrm>
            <a:off x="6211770" y="1185957"/>
            <a:ext cx="2532175" cy="563562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 anchorCtr="0"/>
          <a:lstStyle>
            <a:lvl2pPr marL="0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1"/>
            <a:r>
              <a:rPr lang="ru-RU"/>
              <a:t>Второй уровень</a:t>
            </a:r>
          </a:p>
        </p:txBody>
      </p:sp>
      <p:sp>
        <p:nvSpPr>
          <p:cNvPr id="32" name="Объект 6"/>
          <p:cNvSpPr>
            <a:spLocks noGrp="1"/>
          </p:cNvSpPr>
          <p:nvPr>
            <p:ph sz="quarter" idx="25" hasCustomPrompt="1"/>
          </p:nvPr>
        </p:nvSpPr>
        <p:spPr>
          <a:xfrm>
            <a:off x="8999366" y="1860770"/>
            <a:ext cx="2532175" cy="4248614"/>
          </a:xfrm>
        </p:spPr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33" name="Текст 2"/>
          <p:cNvSpPr>
            <a:spLocks noGrp="1"/>
          </p:cNvSpPr>
          <p:nvPr>
            <p:ph type="body" sz="quarter" idx="26" hasCustomPrompt="1"/>
          </p:nvPr>
        </p:nvSpPr>
        <p:spPr>
          <a:xfrm>
            <a:off x="8999614" y="1185957"/>
            <a:ext cx="2531926" cy="563562"/>
          </a:xfr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ctr" anchorCtr="0"/>
          <a:lstStyle>
            <a:lvl2pPr marL="0" indent="0">
              <a:buNone/>
              <a:defRPr>
                <a:solidFill>
                  <a:schemeClr val="accent2"/>
                </a:solidFill>
              </a:defRPr>
            </a:lvl2pPr>
          </a:lstStyle>
          <a:p>
            <a:pPr lvl="1"/>
            <a:r>
              <a:rPr lang="ru-RU"/>
              <a:t>Второй уровень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26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34" name="Прямая соединительная линия 33"/>
          <p:cNvCxnSpPr/>
          <p:nvPr userDrawn="1"/>
        </p:nvCxnSpPr>
        <p:spPr>
          <a:xfrm>
            <a:off x="370521" y="1201103"/>
            <a:ext cx="0" cy="5242124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5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8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1600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 (текст колонны) 3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6"/>
          <p:cNvSpPr>
            <a:spLocks noGrp="1"/>
          </p:cNvSpPr>
          <p:nvPr>
            <p:ph sz="quarter" idx="15" hasCustomPrompt="1"/>
          </p:nvPr>
        </p:nvSpPr>
        <p:spPr>
          <a:xfrm>
            <a:off x="636589" y="1277185"/>
            <a:ext cx="2868380" cy="1934540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6" name="Объект 6"/>
          <p:cNvSpPr>
            <a:spLocks noGrp="1"/>
          </p:cNvSpPr>
          <p:nvPr>
            <p:ph sz="quarter" idx="16" hasCustomPrompt="1"/>
          </p:nvPr>
        </p:nvSpPr>
        <p:spPr>
          <a:xfrm>
            <a:off x="3649441" y="1280160"/>
            <a:ext cx="3295520" cy="4833184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18" name="Объект 6"/>
          <p:cNvSpPr>
            <a:spLocks noGrp="1"/>
          </p:cNvSpPr>
          <p:nvPr>
            <p:ph sz="quarter" idx="18" hasCustomPrompt="1"/>
          </p:nvPr>
        </p:nvSpPr>
        <p:spPr>
          <a:xfrm>
            <a:off x="7089434" y="1280165"/>
            <a:ext cx="4488206" cy="2550159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27" name="Объект 6"/>
          <p:cNvSpPr>
            <a:spLocks noGrp="1"/>
          </p:cNvSpPr>
          <p:nvPr>
            <p:ph sz="quarter" idx="21" hasCustomPrompt="1"/>
          </p:nvPr>
        </p:nvSpPr>
        <p:spPr>
          <a:xfrm>
            <a:off x="636589" y="3341504"/>
            <a:ext cx="2868380" cy="2771840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8" name="Объект 6"/>
          <p:cNvSpPr>
            <a:spLocks noGrp="1"/>
          </p:cNvSpPr>
          <p:nvPr>
            <p:ph sz="quarter" idx="22" hasCustomPrompt="1"/>
          </p:nvPr>
        </p:nvSpPr>
        <p:spPr>
          <a:xfrm>
            <a:off x="7089435" y="3937615"/>
            <a:ext cx="4488204" cy="2178709"/>
          </a:xfr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none"/>
        </p:style>
        <p:txBody>
          <a:bodyPr lIns="144000" tIns="144000"/>
          <a:lstStyle>
            <a:lvl3pPr marL="265119" indent="-228606">
              <a:defRPr/>
            </a:lvl3pPr>
          </a:lstStyle>
          <a:p>
            <a:pPr lvl="2"/>
            <a:r>
              <a:rPr lang="ru-RU"/>
              <a:t>Третий уровень</a:t>
            </a:r>
          </a:p>
        </p:txBody>
      </p:sp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30" name="Прямая соединительная линия 29"/>
          <p:cNvCxnSpPr/>
          <p:nvPr userDrawn="1"/>
        </p:nvCxnSpPr>
        <p:spPr>
          <a:xfrm>
            <a:off x="370521" y="1201103"/>
            <a:ext cx="0" cy="5242124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1" name="Текст 13"/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24"/>
          </p:nvPr>
        </p:nvSpPr>
        <p:spPr>
          <a:xfrm>
            <a:off x="11155244" y="6482045"/>
            <a:ext cx="624841" cy="293689"/>
          </a:xfrm>
        </p:spPr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25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40431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Сравнение рисунка + текст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38"/>
          <p:cNvSpPr>
            <a:spLocks noGrp="1"/>
          </p:cNvSpPr>
          <p:nvPr>
            <p:ph type="pic" sz="quarter" idx="16"/>
          </p:nvPr>
        </p:nvSpPr>
        <p:spPr>
          <a:xfrm>
            <a:off x="4163440" y="1209044"/>
            <a:ext cx="3883281" cy="19303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5" name="Объект 6"/>
          <p:cNvSpPr>
            <a:spLocks noGrp="1"/>
          </p:cNvSpPr>
          <p:nvPr>
            <p:ph sz="quarter" idx="17"/>
          </p:nvPr>
        </p:nvSpPr>
        <p:spPr>
          <a:xfrm>
            <a:off x="636588" y="3357798"/>
            <a:ext cx="10941051" cy="2747879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252000" tIns="14400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Рисунок 38"/>
          <p:cNvSpPr>
            <a:spLocks noGrp="1"/>
          </p:cNvSpPr>
          <p:nvPr>
            <p:ph type="pic" sz="quarter" idx="18"/>
          </p:nvPr>
        </p:nvSpPr>
        <p:spPr>
          <a:xfrm>
            <a:off x="8432800" y="1209044"/>
            <a:ext cx="3144837" cy="19303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8" name="Рисунок 38"/>
          <p:cNvSpPr>
            <a:spLocks noGrp="1"/>
          </p:cNvSpPr>
          <p:nvPr>
            <p:ph type="pic" sz="quarter" idx="19"/>
          </p:nvPr>
        </p:nvSpPr>
        <p:spPr>
          <a:xfrm>
            <a:off x="638624" y="1234022"/>
            <a:ext cx="3144837" cy="19303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29" name="Прямая соединительная линия 28"/>
          <p:cNvCxnSpPr/>
          <p:nvPr userDrawn="1"/>
        </p:nvCxnSpPr>
        <p:spPr>
          <a:xfrm>
            <a:off x="370521" y="1201103"/>
            <a:ext cx="0" cy="5242124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0" name="Текст 1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73847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1655323"/>
            <a:ext cx="9144000" cy="2387600"/>
          </a:xfrm>
        </p:spPr>
        <p:txBody>
          <a:bodyPr anchor="b" anchorCtr="0"/>
          <a:lstStyle>
            <a:lvl1pPr algn="ctr">
              <a:defRPr sz="6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9" y="4409394"/>
            <a:ext cx="9144000" cy="7747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5340351" y="4102100"/>
            <a:ext cx="15113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15" y="330578"/>
            <a:ext cx="2513691" cy="830569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4346897" y="4245202"/>
            <a:ext cx="3498209" cy="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 userDrawn="1"/>
        </p:nvSpPr>
        <p:spPr>
          <a:xfrm>
            <a:off x="3577168" y="6409190"/>
            <a:ext cx="5044010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1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Центр прикладных исследований "</a:t>
            </a:r>
            <a:r>
              <a:rPr lang="en-US" sz="1801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TALAP"</a:t>
            </a:r>
            <a:endParaRPr lang="ru-RU" sz="1801" b="1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5110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Сравнение рисунка + текст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Рисунок 38"/>
          <p:cNvSpPr>
            <a:spLocks noGrp="1"/>
          </p:cNvSpPr>
          <p:nvPr>
            <p:ph type="pic" sz="quarter" idx="16"/>
          </p:nvPr>
        </p:nvSpPr>
        <p:spPr>
          <a:xfrm>
            <a:off x="4163440" y="1209044"/>
            <a:ext cx="3883281" cy="19303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5" name="Объект 6"/>
          <p:cNvSpPr>
            <a:spLocks noGrp="1"/>
          </p:cNvSpPr>
          <p:nvPr>
            <p:ph sz="quarter" idx="17"/>
          </p:nvPr>
        </p:nvSpPr>
        <p:spPr>
          <a:xfrm>
            <a:off x="636588" y="3357798"/>
            <a:ext cx="10941051" cy="2747879"/>
          </a:xfr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lIns="252000" tIns="14400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6" name="Рисунок 38"/>
          <p:cNvSpPr>
            <a:spLocks noGrp="1"/>
          </p:cNvSpPr>
          <p:nvPr>
            <p:ph type="pic" sz="quarter" idx="18"/>
          </p:nvPr>
        </p:nvSpPr>
        <p:spPr>
          <a:xfrm>
            <a:off x="8432800" y="1209044"/>
            <a:ext cx="3144837" cy="19303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8" name="Рисунок 38"/>
          <p:cNvSpPr>
            <a:spLocks noGrp="1"/>
          </p:cNvSpPr>
          <p:nvPr>
            <p:ph type="pic" sz="quarter" idx="19"/>
          </p:nvPr>
        </p:nvSpPr>
        <p:spPr>
          <a:xfrm>
            <a:off x="638624" y="1234022"/>
            <a:ext cx="3144837" cy="1930399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27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370521" y="1201103"/>
            <a:ext cx="0" cy="5242124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2" name="Текст 1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43779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аллерея + текст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 userDrawn="1"/>
        </p:nvCxnSpPr>
        <p:spPr>
          <a:xfrm>
            <a:off x="5372134" y="876068"/>
            <a:ext cx="1625600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0"/>
          <p:cNvSpPr>
            <a:spLocks noGrp="1"/>
          </p:cNvSpPr>
          <p:nvPr>
            <p:ph type="pic" sz="quarter" idx="15"/>
          </p:nvPr>
        </p:nvSpPr>
        <p:spPr>
          <a:xfrm>
            <a:off x="0" y="3029763"/>
            <a:ext cx="5975498" cy="2852056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8" hasCustomPrompt="1"/>
          </p:nvPr>
        </p:nvSpPr>
        <p:spPr>
          <a:xfrm>
            <a:off x="2672796" y="1202938"/>
            <a:ext cx="6868633" cy="1488011"/>
          </a:xfrm>
        </p:spPr>
        <p:txBody>
          <a:bodyPr anchor="ctr" anchorCtr="1"/>
          <a:lstStyle>
            <a:lvl2pPr marL="0" indent="0">
              <a:buNone/>
              <a:defRPr/>
            </a:lvl2pPr>
          </a:lstStyle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3" name="Рисунок 10"/>
          <p:cNvSpPr>
            <a:spLocks noGrp="1"/>
          </p:cNvSpPr>
          <p:nvPr>
            <p:ph type="pic" sz="quarter" idx="20"/>
          </p:nvPr>
        </p:nvSpPr>
        <p:spPr>
          <a:xfrm>
            <a:off x="5975501" y="3029763"/>
            <a:ext cx="2604976" cy="2852056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1"/>
          </p:nvPr>
        </p:nvSpPr>
        <p:spPr>
          <a:xfrm>
            <a:off x="8580475" y="3029763"/>
            <a:ext cx="3611525" cy="2852056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0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956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Галлерея + текст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Прямая соединительная линия 5"/>
          <p:cNvCxnSpPr/>
          <p:nvPr userDrawn="1"/>
        </p:nvCxnSpPr>
        <p:spPr>
          <a:xfrm>
            <a:off x="2260718" y="4260461"/>
            <a:ext cx="7868802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6" name="Рисунок 10"/>
          <p:cNvSpPr>
            <a:spLocks noGrp="1"/>
          </p:cNvSpPr>
          <p:nvPr>
            <p:ph type="pic" sz="quarter" idx="15"/>
          </p:nvPr>
        </p:nvSpPr>
        <p:spPr>
          <a:xfrm>
            <a:off x="0" y="1075156"/>
            <a:ext cx="5975498" cy="295899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8" hasCustomPrompt="1"/>
          </p:nvPr>
        </p:nvSpPr>
        <p:spPr>
          <a:xfrm>
            <a:off x="2260718" y="4486779"/>
            <a:ext cx="7868802" cy="1555813"/>
          </a:xfrm>
        </p:spPr>
        <p:txBody>
          <a:bodyPr anchor="t" anchorCtr="0"/>
          <a:lstStyle>
            <a:lvl2pPr marL="0" indent="0">
              <a:buNone/>
              <a:defRPr/>
            </a:lvl2pPr>
          </a:lstStyle>
          <a:p>
            <a:pPr lvl="1"/>
            <a:r>
              <a:rPr lang="ru-RU"/>
              <a:t>Второй уровень</a:t>
            </a:r>
          </a:p>
        </p:txBody>
      </p:sp>
      <p:sp>
        <p:nvSpPr>
          <p:cNvPr id="23" name="Рисунок 10"/>
          <p:cNvSpPr>
            <a:spLocks noGrp="1"/>
          </p:cNvSpPr>
          <p:nvPr>
            <p:ph type="pic" sz="quarter" idx="20"/>
          </p:nvPr>
        </p:nvSpPr>
        <p:spPr>
          <a:xfrm>
            <a:off x="5975501" y="1075156"/>
            <a:ext cx="2604976" cy="295899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4" name="Рисунок 10"/>
          <p:cNvSpPr>
            <a:spLocks noGrp="1"/>
          </p:cNvSpPr>
          <p:nvPr>
            <p:ph type="pic" sz="quarter" idx="21"/>
          </p:nvPr>
        </p:nvSpPr>
        <p:spPr>
          <a:xfrm>
            <a:off x="8580475" y="1075156"/>
            <a:ext cx="3611525" cy="2958992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909" y="169575"/>
            <a:ext cx="1618754" cy="534866"/>
          </a:xfrm>
          <a:prstGeom prst="rect">
            <a:avLst/>
          </a:prstGeom>
        </p:spPr>
      </p:pic>
      <p:sp>
        <p:nvSpPr>
          <p:cNvPr id="21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2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23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88492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 текст + номер 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рямоугольник 33"/>
          <p:cNvSpPr/>
          <p:nvPr userDrawn="1"/>
        </p:nvSpPr>
        <p:spPr>
          <a:xfrm rot="5400000">
            <a:off x="5417987" y="-5422731"/>
            <a:ext cx="1351282" cy="1219674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7" name="Объект 16"/>
          <p:cNvSpPr>
            <a:spLocks noGrp="1"/>
          </p:cNvSpPr>
          <p:nvPr>
            <p:ph sz="quarter" idx="15"/>
          </p:nvPr>
        </p:nvSpPr>
        <p:spPr>
          <a:xfrm>
            <a:off x="662293" y="2430697"/>
            <a:ext cx="2864679" cy="581579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9" name="Объект 14"/>
          <p:cNvSpPr>
            <a:spLocks noGrp="1"/>
          </p:cNvSpPr>
          <p:nvPr>
            <p:ph sz="quarter" idx="16"/>
          </p:nvPr>
        </p:nvSpPr>
        <p:spPr>
          <a:xfrm>
            <a:off x="4521197" y="3255211"/>
            <a:ext cx="2864678" cy="2729706"/>
          </a:xfrm>
        </p:spPr>
        <p:txBody>
          <a:bodyPr/>
          <a:lstStyle>
            <a:lvl1pPr marL="0" indent="0">
              <a:buNone/>
              <a:defRPr sz="1801" baseline="0">
                <a:latin typeface="+mj-lt"/>
              </a:defRPr>
            </a:lvl1pPr>
            <a:lvl2pPr marL="457211" indent="0">
              <a:buNone/>
              <a:defRPr/>
            </a:lvl2pPr>
            <a:lvl3pPr marL="914423" indent="0" algn="l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Текст 8"/>
          <p:cNvSpPr>
            <a:spLocks noGrp="1"/>
          </p:cNvSpPr>
          <p:nvPr>
            <p:ph type="body" sz="quarter" idx="20" hasCustomPrompt="1"/>
          </p:nvPr>
        </p:nvSpPr>
        <p:spPr>
          <a:xfrm>
            <a:off x="662292" y="3249324"/>
            <a:ext cx="2864678" cy="2735592"/>
          </a:xfrm>
        </p:spPr>
        <p:txBody>
          <a:bodyPr numCol="1" spcCol="108000"/>
          <a:lstStyle>
            <a:lvl3pPr marL="261945" marR="0" indent="-261945" algn="l" defTabSz="91442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62222"/>
              </a:buClr>
              <a:buSzPct val="145000"/>
              <a:buFont typeface="Wingdings" panose="05000000000000000000" pitchFamily="2" charset="2"/>
              <a:buChar char="§"/>
              <a:tabLst/>
              <a:defRPr/>
            </a:lvl3pPr>
          </a:lstStyle>
          <a:p>
            <a:pPr lvl="2"/>
            <a:r>
              <a:rPr lang="ru-RU"/>
              <a:t>Третий уровень</a:t>
            </a:r>
          </a:p>
          <a:p>
            <a:pPr marL="261945" marR="0" lvl="2" indent="-228606" algn="l" defTabSz="91442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62222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lang="ru-RU"/>
              <a:t>Третий уровень</a:t>
            </a:r>
          </a:p>
          <a:p>
            <a:pPr marL="261945" marR="0" lvl="2" indent="-228606" algn="l" defTabSz="91442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62222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lang="ru-RU"/>
              <a:t>Третий уровень</a:t>
            </a:r>
          </a:p>
          <a:p>
            <a:pPr marL="261945" marR="0" lvl="2" indent="-228606" algn="l" defTabSz="91442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62222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lang="ru-RU"/>
              <a:t>Третий уровень</a:t>
            </a:r>
          </a:p>
          <a:p>
            <a:pPr marL="261945" marR="0" lvl="2" indent="-261945" algn="l" defTabSz="91442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E62222"/>
              </a:buClr>
              <a:buSzPct val="145000"/>
              <a:buFont typeface="Wingdings" panose="05000000000000000000" pitchFamily="2" charset="2"/>
              <a:buChar char="§"/>
              <a:tabLst/>
              <a:defRPr/>
            </a:pPr>
            <a:r>
              <a:rPr lang="ru-RU"/>
              <a:t>Третий уровень</a:t>
            </a:r>
          </a:p>
          <a:p>
            <a:pPr lvl="2"/>
            <a:endParaRPr lang="ru-RU"/>
          </a:p>
        </p:txBody>
      </p:sp>
      <p:cxnSp>
        <p:nvCxnSpPr>
          <p:cNvPr id="12" name="Прямая соединительная линия 11"/>
          <p:cNvCxnSpPr/>
          <p:nvPr userDrawn="1"/>
        </p:nvCxnSpPr>
        <p:spPr>
          <a:xfrm>
            <a:off x="1991975" y="857915"/>
            <a:ext cx="9585665" cy="0"/>
          </a:xfrm>
          <a:prstGeom prst="line">
            <a:avLst/>
          </a:prstGeom>
          <a:ln w="1905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3" name="Объект 16"/>
          <p:cNvSpPr>
            <a:spLocks noGrp="1"/>
          </p:cNvSpPr>
          <p:nvPr>
            <p:ph sz="quarter" idx="21"/>
          </p:nvPr>
        </p:nvSpPr>
        <p:spPr>
          <a:xfrm>
            <a:off x="4521197" y="2380349"/>
            <a:ext cx="2864678" cy="63192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Объект 14"/>
          <p:cNvSpPr>
            <a:spLocks noGrp="1"/>
          </p:cNvSpPr>
          <p:nvPr>
            <p:ph sz="quarter" idx="22"/>
          </p:nvPr>
        </p:nvSpPr>
        <p:spPr>
          <a:xfrm>
            <a:off x="8266211" y="3243840"/>
            <a:ext cx="2864678" cy="2741076"/>
          </a:xfrm>
        </p:spPr>
        <p:txBody>
          <a:bodyPr/>
          <a:lstStyle>
            <a:lvl1pPr marL="0" indent="0">
              <a:buNone/>
              <a:defRPr sz="1801" baseline="0">
                <a:latin typeface="+mj-lt"/>
              </a:defRPr>
            </a:lvl1pPr>
            <a:lvl2pPr marL="457211" indent="0">
              <a:buNone/>
              <a:defRPr/>
            </a:lvl2pPr>
            <a:lvl3pPr marL="914423" indent="0" algn="l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Объект 16"/>
          <p:cNvSpPr>
            <a:spLocks noGrp="1"/>
          </p:cNvSpPr>
          <p:nvPr>
            <p:ph sz="quarter" idx="23"/>
          </p:nvPr>
        </p:nvSpPr>
        <p:spPr>
          <a:xfrm>
            <a:off x="8266211" y="2368984"/>
            <a:ext cx="2864678" cy="64329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Объект 16"/>
          <p:cNvSpPr>
            <a:spLocks noGrp="1"/>
          </p:cNvSpPr>
          <p:nvPr>
            <p:ph sz="quarter" idx="25"/>
          </p:nvPr>
        </p:nvSpPr>
        <p:spPr>
          <a:xfrm>
            <a:off x="683559" y="1608627"/>
            <a:ext cx="580894" cy="617517"/>
          </a:xfr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Объект 16"/>
          <p:cNvSpPr>
            <a:spLocks noGrp="1"/>
          </p:cNvSpPr>
          <p:nvPr>
            <p:ph sz="quarter" idx="26"/>
          </p:nvPr>
        </p:nvSpPr>
        <p:spPr>
          <a:xfrm>
            <a:off x="4521194" y="1608627"/>
            <a:ext cx="580894" cy="617517"/>
          </a:xfr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Объект 16"/>
          <p:cNvSpPr>
            <a:spLocks noGrp="1"/>
          </p:cNvSpPr>
          <p:nvPr>
            <p:ph sz="quarter" idx="27"/>
          </p:nvPr>
        </p:nvSpPr>
        <p:spPr>
          <a:xfrm>
            <a:off x="8266208" y="1608627"/>
            <a:ext cx="580894" cy="617517"/>
          </a:xfrm>
          <a:ln w="1905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none"/>
        </p:style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33" name="Рисунок 3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00" y="133200"/>
            <a:ext cx="1620000" cy="535250"/>
          </a:xfrm>
          <a:prstGeom prst="rect">
            <a:avLst/>
          </a:prstGeom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1" name="Текст 13"/>
          <p:cNvSpPr>
            <a:spLocks noGrp="1" noChangeAspect="1"/>
          </p:cNvSpPr>
          <p:nvPr>
            <p:ph type="body" sz="quarter" idx="28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084609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+ подпись 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894377" y="1140147"/>
            <a:ext cx="6461760" cy="4748856"/>
          </a:xfrm>
          <a:prstGeom prst="rect">
            <a:avLst/>
          </a:prstGeom>
          <a:ln w="28575">
            <a:solidFill>
              <a:schemeClr val="tx2">
                <a:alpha val="46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9" name="Рисунок 5"/>
          <p:cNvSpPr>
            <a:spLocks noGrp="1"/>
          </p:cNvSpPr>
          <p:nvPr>
            <p:ph type="pic" sz="quarter" idx="11"/>
          </p:nvPr>
        </p:nvSpPr>
        <p:spPr>
          <a:xfrm>
            <a:off x="636588" y="1260442"/>
            <a:ext cx="6552377" cy="481077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25"/>
          </p:nvPr>
        </p:nvSpPr>
        <p:spPr>
          <a:xfrm>
            <a:off x="7610477" y="2985774"/>
            <a:ext cx="3636449" cy="285940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7598031" y="2767330"/>
            <a:ext cx="582062" cy="109220"/>
            <a:chOff x="7610475" y="3204210"/>
            <a:chExt cx="582062" cy="109220"/>
          </a:xfrm>
        </p:grpSpPr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7620265" y="3313430"/>
              <a:ext cx="314764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 userDrawn="1"/>
          </p:nvCxnSpPr>
          <p:spPr>
            <a:xfrm>
              <a:off x="7610475" y="3204210"/>
              <a:ext cx="582062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" y="245778"/>
            <a:ext cx="1618754" cy="534866"/>
          </a:xfrm>
          <a:prstGeom prst="rect">
            <a:avLst/>
          </a:prstGeom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370521" y="1201103"/>
            <a:ext cx="0" cy="5242124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423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артинка + мал картинк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 userDrawn="1"/>
        </p:nvSpPr>
        <p:spPr>
          <a:xfrm>
            <a:off x="862541" y="1201103"/>
            <a:ext cx="6554258" cy="4643892"/>
          </a:xfrm>
          <a:prstGeom prst="rect">
            <a:avLst/>
          </a:prstGeom>
          <a:ln w="28575">
            <a:solidFill>
              <a:schemeClr val="tx2">
                <a:alpha val="46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9" name="Рисунок 5"/>
          <p:cNvSpPr>
            <a:spLocks noGrp="1"/>
          </p:cNvSpPr>
          <p:nvPr>
            <p:ph type="pic" sz="quarter" idx="11"/>
          </p:nvPr>
        </p:nvSpPr>
        <p:spPr>
          <a:xfrm>
            <a:off x="604753" y="1307232"/>
            <a:ext cx="6552377" cy="476825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1" name="Прямоугольник 10"/>
          <p:cNvSpPr/>
          <p:nvPr userDrawn="1"/>
        </p:nvSpPr>
        <p:spPr>
          <a:xfrm>
            <a:off x="7963791" y="1201103"/>
            <a:ext cx="3283134" cy="2952390"/>
          </a:xfrm>
          <a:prstGeom prst="rect">
            <a:avLst/>
          </a:prstGeom>
          <a:ln w="28575">
            <a:solidFill>
              <a:schemeClr val="tx2">
                <a:alpha val="46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Рисунок 5"/>
          <p:cNvSpPr>
            <a:spLocks noGrp="1"/>
          </p:cNvSpPr>
          <p:nvPr>
            <p:ph type="pic" sz="quarter" idx="25"/>
          </p:nvPr>
        </p:nvSpPr>
        <p:spPr>
          <a:xfrm>
            <a:off x="7796621" y="1352530"/>
            <a:ext cx="3263994" cy="303145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grpSp>
        <p:nvGrpSpPr>
          <p:cNvPr id="5" name="Группа 4"/>
          <p:cNvGrpSpPr/>
          <p:nvPr userDrawn="1"/>
        </p:nvGrpSpPr>
        <p:grpSpPr>
          <a:xfrm>
            <a:off x="7796619" y="4632915"/>
            <a:ext cx="582062" cy="109220"/>
            <a:chOff x="7893048" y="5134610"/>
            <a:chExt cx="582062" cy="109220"/>
          </a:xfrm>
        </p:grpSpPr>
        <p:cxnSp>
          <p:nvCxnSpPr>
            <p:cNvPr id="13" name="Прямая соединительная линия 12"/>
            <p:cNvCxnSpPr/>
            <p:nvPr userDrawn="1"/>
          </p:nvCxnSpPr>
          <p:spPr>
            <a:xfrm>
              <a:off x="7902838" y="5243830"/>
              <a:ext cx="314764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 userDrawn="1"/>
          </p:nvCxnSpPr>
          <p:spPr>
            <a:xfrm>
              <a:off x="7893048" y="5134610"/>
              <a:ext cx="582062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8" y="245778"/>
            <a:ext cx="1618754" cy="534866"/>
          </a:xfrm>
          <a:prstGeom prst="rect">
            <a:avLst/>
          </a:prstGeom>
        </p:spPr>
      </p:pic>
      <p:sp>
        <p:nvSpPr>
          <p:cNvPr id="18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20" name="Прямая соединительная линия 19"/>
          <p:cNvCxnSpPr/>
          <p:nvPr userDrawn="1"/>
        </p:nvCxnSpPr>
        <p:spPr>
          <a:xfrm>
            <a:off x="370521" y="1201103"/>
            <a:ext cx="0" cy="5242124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21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9796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636587" y="919875"/>
            <a:ext cx="3277678" cy="2048724"/>
          </a:xfr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b" anchorCtr="0"/>
          <a:lstStyle>
            <a:lvl1pPr>
              <a:defRPr baseline="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636588" y="3165458"/>
            <a:ext cx="3277792" cy="24352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3"/>
          </p:nvPr>
        </p:nvSpPr>
        <p:spPr>
          <a:xfrm>
            <a:off x="4381500" y="904243"/>
            <a:ext cx="7048500" cy="4696461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636588" y="3070292"/>
            <a:ext cx="916347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14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5949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094536" y="2565083"/>
            <a:ext cx="3382812" cy="1317962"/>
          </a:xfr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b" anchorCtr="0"/>
          <a:lstStyle>
            <a:lvl1pPr algn="r">
              <a:defRPr baseline="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8094421" y="4286250"/>
            <a:ext cx="3382927" cy="1433082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3"/>
          </p:nvPr>
        </p:nvSpPr>
        <p:spPr>
          <a:xfrm>
            <a:off x="636587" y="924564"/>
            <a:ext cx="6943365" cy="4794773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9791700" y="4114800"/>
            <a:ext cx="1685646" cy="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7" name="Рисунок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15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60361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120858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екст 2 колонн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5965" y="1127760"/>
            <a:ext cx="11001675" cy="4867866"/>
          </a:xfrm>
        </p:spPr>
        <p:txBody>
          <a:bodyPr lIns="252000" tIns="180000" numCol="2" spcCol="288000"/>
          <a:lstStyle/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4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7642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-3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8350" y="1632405"/>
            <a:ext cx="9144000" cy="2387600"/>
          </a:xfrm>
        </p:spPr>
        <p:txBody>
          <a:bodyPr anchor="b" anchorCtr="0"/>
          <a:lstStyle>
            <a:lvl1pPr algn="l">
              <a:defRPr sz="60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68350" y="4388303"/>
            <a:ext cx="9144000" cy="77470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11" indent="0" algn="ctr">
              <a:buNone/>
              <a:defRPr sz="2000"/>
            </a:lvl2pPr>
            <a:lvl3pPr marL="914423" indent="0" algn="ctr">
              <a:buNone/>
              <a:defRPr sz="1801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9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1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>
            <a:off x="5340351" y="4102100"/>
            <a:ext cx="15113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52" y="576643"/>
            <a:ext cx="2513691" cy="830569"/>
          </a:xfrm>
          <a:prstGeom prst="rect">
            <a:avLst/>
          </a:prstGeom>
        </p:spPr>
      </p:pic>
      <p:cxnSp>
        <p:nvCxnSpPr>
          <p:cNvPr id="11" name="Прямая соединительная линия 10"/>
          <p:cNvCxnSpPr/>
          <p:nvPr userDrawn="1"/>
        </p:nvCxnSpPr>
        <p:spPr>
          <a:xfrm>
            <a:off x="768350" y="4259716"/>
            <a:ext cx="9144000" cy="0"/>
          </a:xfrm>
          <a:prstGeom prst="line">
            <a:avLst/>
          </a:prstGeom>
          <a:ln w="28575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 userDrawn="1"/>
        </p:nvSpPr>
        <p:spPr>
          <a:xfrm>
            <a:off x="10755086" y="0"/>
            <a:ext cx="14369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12" name="TextBox 11"/>
          <p:cNvSpPr txBox="1"/>
          <p:nvPr userDrawn="1"/>
        </p:nvSpPr>
        <p:spPr>
          <a:xfrm>
            <a:off x="3282042" y="6425968"/>
            <a:ext cx="5044010" cy="3694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1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Центр прикладных исследований "</a:t>
            </a:r>
            <a:r>
              <a:rPr lang="en-US" sz="1801" b="1" kern="1200">
                <a:solidFill>
                  <a:schemeClr val="tx2"/>
                </a:solidFill>
                <a:latin typeface="+mn-lt"/>
                <a:ea typeface="+mn-ea"/>
                <a:cs typeface="+mn-cs"/>
              </a:rPr>
              <a:t>TALAP"</a:t>
            </a:r>
            <a:endParaRPr lang="ru-RU" sz="1801" b="1" kern="120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3444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иаграмма + текст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233401"/>
            <a:ext cx="3386772" cy="4881435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6" name="Прямая соединительная линия 15"/>
          <p:cNvCxnSpPr/>
          <p:nvPr userDrawn="1"/>
        </p:nvCxnSpPr>
        <p:spPr>
          <a:xfrm flipV="1">
            <a:off x="4198424" y="1233397"/>
            <a:ext cx="3386772" cy="1016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5" name="Диаграмма 8"/>
          <p:cNvSpPr>
            <a:spLocks noGrp="1"/>
          </p:cNvSpPr>
          <p:nvPr>
            <p:ph type="chart" sz="quarter" idx="13"/>
          </p:nvPr>
        </p:nvSpPr>
        <p:spPr>
          <a:xfrm>
            <a:off x="4198426" y="1349364"/>
            <a:ext cx="7379214" cy="4781503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4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5979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18265" y="1097768"/>
            <a:ext cx="3959372" cy="965797"/>
          </a:xfrm>
        </p:spPr>
        <p:txBody>
          <a:bodyPr lIns="180000" tIns="180000" anchor="b" anchorCtr="0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Диаграмма 8"/>
          <p:cNvSpPr>
            <a:spLocks noGrp="1"/>
          </p:cNvSpPr>
          <p:nvPr>
            <p:ph type="chart" sz="quarter" idx="13"/>
          </p:nvPr>
        </p:nvSpPr>
        <p:spPr>
          <a:xfrm>
            <a:off x="636589" y="1097768"/>
            <a:ext cx="6538108" cy="464263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23"/>
          </p:nvPr>
        </p:nvSpPr>
        <p:spPr>
          <a:xfrm>
            <a:off x="7618266" y="2214865"/>
            <a:ext cx="3959374" cy="3423934"/>
          </a:xfrm>
        </p:spPr>
        <p:txBody>
          <a:bodyPr lIns="180000" tIns="180000">
            <a:normAutofit/>
          </a:bodyPr>
          <a:lstStyle>
            <a:lvl1pPr>
              <a:defRPr sz="2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 userDrawn="1"/>
        </p:nvCxnSpPr>
        <p:spPr>
          <a:xfrm>
            <a:off x="7498080" y="1097764"/>
            <a:ext cx="0" cy="1432560"/>
          </a:xfrm>
          <a:prstGeom prst="line">
            <a:avLst/>
          </a:prstGeom>
          <a:ln w="571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9" name="Рисунок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3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53213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195706"/>
            <a:ext cx="3342444" cy="965797"/>
          </a:xfrm>
        </p:spPr>
        <p:txBody>
          <a:bodyPr lIns="180000" tIns="180000" anchor="b" anchorCtr="0"/>
          <a:lstStyle>
            <a:lvl1pPr marL="0" indent="0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Диаграмма 8"/>
          <p:cNvSpPr>
            <a:spLocks noGrp="1"/>
          </p:cNvSpPr>
          <p:nvPr>
            <p:ph type="chart" sz="quarter" idx="13"/>
          </p:nvPr>
        </p:nvSpPr>
        <p:spPr>
          <a:xfrm>
            <a:off x="4246684" y="1195702"/>
            <a:ext cx="7330954" cy="4721140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sp>
        <p:nvSpPr>
          <p:cNvPr id="17" name="Объект 2"/>
          <p:cNvSpPr>
            <a:spLocks noGrp="1"/>
          </p:cNvSpPr>
          <p:nvPr>
            <p:ph idx="23"/>
          </p:nvPr>
        </p:nvSpPr>
        <p:spPr>
          <a:xfrm>
            <a:off x="636588" y="2286000"/>
            <a:ext cx="2844800" cy="3630842"/>
          </a:xfrm>
        </p:spPr>
        <p:txBody>
          <a:bodyPr lIns="180000" tIns="180000">
            <a:normAutofit/>
          </a:bodyPr>
          <a:lstStyle>
            <a:lvl1pPr>
              <a:defRPr sz="240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4" name="Группа 3"/>
          <p:cNvGrpSpPr/>
          <p:nvPr userDrawn="1"/>
        </p:nvGrpSpPr>
        <p:grpSpPr>
          <a:xfrm>
            <a:off x="3645792" y="2401792"/>
            <a:ext cx="314764" cy="63500"/>
            <a:chOff x="3759200" y="3181350"/>
            <a:chExt cx="314764" cy="63500"/>
          </a:xfrm>
        </p:grpSpPr>
        <p:cxnSp>
          <p:nvCxnSpPr>
            <p:cNvPr id="5" name="Прямая соединительная линия 4"/>
            <p:cNvCxnSpPr/>
            <p:nvPr userDrawn="1"/>
          </p:nvCxnSpPr>
          <p:spPr>
            <a:xfrm>
              <a:off x="3759200" y="3181350"/>
              <a:ext cx="314764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 userDrawn="1"/>
          </p:nvCxnSpPr>
          <p:spPr>
            <a:xfrm>
              <a:off x="3759200" y="3244850"/>
              <a:ext cx="22225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18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pic>
        <p:nvPicPr>
          <p:cNvPr id="20" name="Рисунок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6" name="Нижний колонтитул 5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5782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Наша команда (8+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исунок 5"/>
          <p:cNvSpPr>
            <a:spLocks noGrp="1"/>
          </p:cNvSpPr>
          <p:nvPr>
            <p:ph type="pic" sz="quarter" idx="25"/>
          </p:nvPr>
        </p:nvSpPr>
        <p:spPr>
          <a:xfrm>
            <a:off x="649198" y="1083530"/>
            <a:ext cx="1748366" cy="1852904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3" name="Рисунок 5"/>
          <p:cNvSpPr>
            <a:spLocks noGrp="1"/>
          </p:cNvSpPr>
          <p:nvPr>
            <p:ph type="pic" sz="quarter" idx="26"/>
          </p:nvPr>
        </p:nvSpPr>
        <p:spPr>
          <a:xfrm>
            <a:off x="5576379" y="2261339"/>
            <a:ext cx="1138766" cy="925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4973321" y="795131"/>
            <a:ext cx="2245360" cy="0"/>
          </a:xfrm>
          <a:prstGeom prst="line">
            <a:avLst/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Объект 15"/>
          <p:cNvSpPr>
            <a:spLocks noGrp="1"/>
          </p:cNvSpPr>
          <p:nvPr>
            <p:ph sz="quarter" idx="27" hasCustomPrompt="1"/>
          </p:nvPr>
        </p:nvSpPr>
        <p:spPr>
          <a:xfrm>
            <a:off x="2539609" y="1083530"/>
            <a:ext cx="2286828" cy="925512"/>
          </a:xfrm>
        </p:spPr>
        <p:txBody>
          <a:bodyPr/>
          <a:lstStyle>
            <a:lvl4pPr marL="268295" indent="-228606">
              <a:defRPr/>
            </a:lvl4pPr>
          </a:lstStyle>
          <a:p>
            <a:pPr lvl="3"/>
            <a:r>
              <a:rPr lang="ru-RU"/>
              <a:t>Четвертый уровень</a:t>
            </a:r>
          </a:p>
        </p:txBody>
      </p:sp>
      <p:grpSp>
        <p:nvGrpSpPr>
          <p:cNvPr id="11" name="Группа 10"/>
          <p:cNvGrpSpPr/>
          <p:nvPr userDrawn="1"/>
        </p:nvGrpSpPr>
        <p:grpSpPr>
          <a:xfrm>
            <a:off x="2539607" y="2106478"/>
            <a:ext cx="670447" cy="74296"/>
            <a:chOff x="2570922" y="3049905"/>
            <a:chExt cx="314764" cy="63500"/>
          </a:xfrm>
        </p:grpSpPr>
        <p:cxnSp>
          <p:nvCxnSpPr>
            <p:cNvPr id="17" name="Прямая соединительная линия 16"/>
            <p:cNvCxnSpPr/>
            <p:nvPr userDrawn="1"/>
          </p:nvCxnSpPr>
          <p:spPr>
            <a:xfrm>
              <a:off x="2570922" y="3049905"/>
              <a:ext cx="314764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8" name="Прямая соединительная линия 17"/>
            <p:cNvCxnSpPr/>
            <p:nvPr userDrawn="1"/>
          </p:nvCxnSpPr>
          <p:spPr>
            <a:xfrm>
              <a:off x="2570922" y="3113405"/>
              <a:ext cx="222250" cy="0"/>
            </a:xfrm>
            <a:prstGeom prst="line">
              <a:avLst/>
            </a:prstGeom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  <p:sp>
        <p:nvSpPr>
          <p:cNvPr id="23" name="Объект 15"/>
          <p:cNvSpPr>
            <a:spLocks noGrp="1"/>
          </p:cNvSpPr>
          <p:nvPr>
            <p:ph sz="quarter" idx="32" hasCustomPrompt="1"/>
          </p:nvPr>
        </p:nvSpPr>
        <p:spPr>
          <a:xfrm>
            <a:off x="6795581" y="2257381"/>
            <a:ext cx="1472122" cy="563304"/>
          </a:xfrm>
        </p:spPr>
        <p:txBody>
          <a:bodyPr/>
          <a:lstStyle>
            <a:lvl4pPr marL="268295" indent="-228606">
              <a:defRPr/>
            </a:lvl4pPr>
          </a:lstStyle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30" name="Рисунок 5"/>
          <p:cNvSpPr>
            <a:spLocks noGrp="1"/>
          </p:cNvSpPr>
          <p:nvPr>
            <p:ph type="pic" sz="quarter" idx="33"/>
          </p:nvPr>
        </p:nvSpPr>
        <p:spPr>
          <a:xfrm>
            <a:off x="8763017" y="2265293"/>
            <a:ext cx="1138766" cy="925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32" name="Объект 15"/>
          <p:cNvSpPr>
            <a:spLocks noGrp="1"/>
          </p:cNvSpPr>
          <p:nvPr>
            <p:ph sz="quarter" idx="34" hasCustomPrompt="1"/>
          </p:nvPr>
        </p:nvSpPr>
        <p:spPr>
          <a:xfrm>
            <a:off x="9995981" y="2265289"/>
            <a:ext cx="1472122" cy="563304"/>
          </a:xfrm>
        </p:spPr>
        <p:txBody>
          <a:bodyPr/>
          <a:lstStyle>
            <a:lvl4pPr marL="268295" indent="-228606">
              <a:defRPr/>
            </a:lvl4pPr>
          </a:lstStyle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33" name="Рисунок 5"/>
          <p:cNvSpPr>
            <a:spLocks noGrp="1"/>
          </p:cNvSpPr>
          <p:nvPr>
            <p:ph type="pic" sz="quarter" idx="35"/>
          </p:nvPr>
        </p:nvSpPr>
        <p:spPr>
          <a:xfrm>
            <a:off x="5576379" y="3459878"/>
            <a:ext cx="1138766" cy="925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34" name="Объект 15"/>
          <p:cNvSpPr>
            <a:spLocks noGrp="1"/>
          </p:cNvSpPr>
          <p:nvPr>
            <p:ph sz="quarter" idx="36" hasCustomPrompt="1"/>
          </p:nvPr>
        </p:nvSpPr>
        <p:spPr>
          <a:xfrm>
            <a:off x="6795581" y="3455923"/>
            <a:ext cx="1472122" cy="563304"/>
          </a:xfrm>
        </p:spPr>
        <p:txBody>
          <a:bodyPr/>
          <a:lstStyle>
            <a:lvl4pPr marL="268295" indent="-228606">
              <a:defRPr/>
            </a:lvl4pPr>
          </a:lstStyle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35" name="Рисунок 5"/>
          <p:cNvSpPr>
            <a:spLocks noGrp="1"/>
          </p:cNvSpPr>
          <p:nvPr>
            <p:ph type="pic" sz="quarter" idx="37"/>
          </p:nvPr>
        </p:nvSpPr>
        <p:spPr>
          <a:xfrm>
            <a:off x="8763017" y="3463834"/>
            <a:ext cx="1138766" cy="925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36" name="Объект 15"/>
          <p:cNvSpPr>
            <a:spLocks noGrp="1"/>
          </p:cNvSpPr>
          <p:nvPr>
            <p:ph sz="quarter" idx="38" hasCustomPrompt="1"/>
          </p:nvPr>
        </p:nvSpPr>
        <p:spPr>
          <a:xfrm>
            <a:off x="9995981" y="3463831"/>
            <a:ext cx="1472122" cy="563304"/>
          </a:xfrm>
        </p:spPr>
        <p:txBody>
          <a:bodyPr/>
          <a:lstStyle>
            <a:lvl4pPr marL="268295" indent="-228606">
              <a:defRPr/>
            </a:lvl4pPr>
          </a:lstStyle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37" name="Рисунок 5"/>
          <p:cNvSpPr>
            <a:spLocks noGrp="1"/>
          </p:cNvSpPr>
          <p:nvPr>
            <p:ph type="pic" sz="quarter" idx="39"/>
          </p:nvPr>
        </p:nvSpPr>
        <p:spPr>
          <a:xfrm>
            <a:off x="5576379" y="4674238"/>
            <a:ext cx="1138766" cy="925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38" name="Объект 15"/>
          <p:cNvSpPr>
            <a:spLocks noGrp="1"/>
          </p:cNvSpPr>
          <p:nvPr>
            <p:ph sz="quarter" idx="40" hasCustomPrompt="1"/>
          </p:nvPr>
        </p:nvSpPr>
        <p:spPr>
          <a:xfrm>
            <a:off x="6795581" y="4670280"/>
            <a:ext cx="1472122" cy="563304"/>
          </a:xfrm>
        </p:spPr>
        <p:txBody>
          <a:bodyPr/>
          <a:lstStyle>
            <a:lvl4pPr marL="268295" indent="-228606">
              <a:defRPr/>
            </a:lvl4pPr>
          </a:lstStyle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39" name="Рисунок 5"/>
          <p:cNvSpPr>
            <a:spLocks noGrp="1"/>
          </p:cNvSpPr>
          <p:nvPr>
            <p:ph type="pic" sz="quarter" idx="41"/>
          </p:nvPr>
        </p:nvSpPr>
        <p:spPr>
          <a:xfrm>
            <a:off x="8763017" y="4678192"/>
            <a:ext cx="1138766" cy="925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0" name="Объект 15"/>
          <p:cNvSpPr>
            <a:spLocks noGrp="1"/>
          </p:cNvSpPr>
          <p:nvPr>
            <p:ph sz="quarter" idx="42" hasCustomPrompt="1"/>
          </p:nvPr>
        </p:nvSpPr>
        <p:spPr>
          <a:xfrm>
            <a:off x="9995981" y="4678188"/>
            <a:ext cx="1472122" cy="563304"/>
          </a:xfrm>
        </p:spPr>
        <p:txBody>
          <a:bodyPr/>
          <a:lstStyle>
            <a:lvl4pPr marL="268295" indent="-228606">
              <a:defRPr/>
            </a:lvl4pPr>
          </a:lstStyle>
          <a:p>
            <a:pPr lvl="3"/>
            <a:r>
              <a:rPr lang="ru-RU"/>
              <a:t>Четвертый уровень</a:t>
            </a:r>
          </a:p>
        </p:txBody>
      </p:sp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41" name="Рисунок 5"/>
          <p:cNvSpPr>
            <a:spLocks noGrp="1"/>
          </p:cNvSpPr>
          <p:nvPr>
            <p:ph type="pic" sz="quarter" idx="43"/>
          </p:nvPr>
        </p:nvSpPr>
        <p:spPr>
          <a:xfrm>
            <a:off x="5576379" y="1083534"/>
            <a:ext cx="1138766" cy="925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2" name="Объект 15"/>
          <p:cNvSpPr>
            <a:spLocks noGrp="1"/>
          </p:cNvSpPr>
          <p:nvPr>
            <p:ph sz="quarter" idx="44" hasCustomPrompt="1"/>
          </p:nvPr>
        </p:nvSpPr>
        <p:spPr>
          <a:xfrm>
            <a:off x="6795581" y="1083530"/>
            <a:ext cx="1472122" cy="563304"/>
          </a:xfrm>
        </p:spPr>
        <p:txBody>
          <a:bodyPr/>
          <a:lstStyle>
            <a:lvl4pPr marL="268295" indent="-228606">
              <a:defRPr/>
            </a:lvl4pPr>
          </a:lstStyle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43" name="Рисунок 5"/>
          <p:cNvSpPr>
            <a:spLocks noGrp="1"/>
          </p:cNvSpPr>
          <p:nvPr>
            <p:ph type="pic" sz="quarter" idx="45"/>
          </p:nvPr>
        </p:nvSpPr>
        <p:spPr>
          <a:xfrm>
            <a:off x="8763017" y="1083534"/>
            <a:ext cx="1138766" cy="92579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4" name="Объект 15"/>
          <p:cNvSpPr>
            <a:spLocks noGrp="1"/>
          </p:cNvSpPr>
          <p:nvPr>
            <p:ph sz="quarter" idx="46" hasCustomPrompt="1"/>
          </p:nvPr>
        </p:nvSpPr>
        <p:spPr>
          <a:xfrm>
            <a:off x="9995981" y="1083530"/>
            <a:ext cx="1472122" cy="563304"/>
          </a:xfrm>
        </p:spPr>
        <p:txBody>
          <a:bodyPr/>
          <a:lstStyle>
            <a:lvl4pPr marL="268295" indent="-228606">
              <a:defRPr/>
            </a:lvl4pPr>
          </a:lstStyle>
          <a:p>
            <a:pPr lvl="3"/>
            <a:r>
              <a:rPr lang="ru-RU"/>
              <a:t>Четвертый уровень</a:t>
            </a:r>
          </a:p>
        </p:txBody>
      </p:sp>
      <p:sp>
        <p:nvSpPr>
          <p:cNvPr id="29" name="Заголовок 1"/>
          <p:cNvSpPr>
            <a:spLocks noGrp="1"/>
          </p:cNvSpPr>
          <p:nvPr>
            <p:ph type="title"/>
          </p:nvPr>
        </p:nvSpPr>
        <p:spPr>
          <a:xfrm>
            <a:off x="1971042" y="147662"/>
            <a:ext cx="9606598" cy="714789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4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3936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005842"/>
            <a:ext cx="5285747" cy="5135300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6267630" y="1005841"/>
            <a:ext cx="5310008" cy="513530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134206"/>
            <a:ext cx="1618755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0" y="147660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88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04784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005842"/>
            <a:ext cx="5285747" cy="5135300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6267630" y="1005841"/>
            <a:ext cx="5310008" cy="513530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134206"/>
            <a:ext cx="1618755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0" y="147660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88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654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005842"/>
            <a:ext cx="5285747" cy="5135300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6267630" y="1005841"/>
            <a:ext cx="5310008" cy="513530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134206"/>
            <a:ext cx="1618755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0" y="147660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88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63808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005842"/>
            <a:ext cx="5285747" cy="5135300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6267630" y="1005841"/>
            <a:ext cx="5310008" cy="513530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134206"/>
            <a:ext cx="1618755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0" y="147660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88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85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005842"/>
            <a:ext cx="5285747" cy="5135300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6267630" y="1005841"/>
            <a:ext cx="5310008" cy="513530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134206"/>
            <a:ext cx="1618755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0" y="147660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88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4441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005842"/>
            <a:ext cx="5285747" cy="5135300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6267630" y="1005841"/>
            <a:ext cx="5310008" cy="513530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134206"/>
            <a:ext cx="1618755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0" y="147660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88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64214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писок текст + картинка 5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sz="quarter" idx="13"/>
          </p:nvPr>
        </p:nvSpPr>
        <p:spPr>
          <a:xfrm>
            <a:off x="3597839" y="356898"/>
            <a:ext cx="2105108" cy="177776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5" name="Объект 14"/>
          <p:cNvSpPr>
            <a:spLocks noGrp="1"/>
          </p:cNvSpPr>
          <p:nvPr>
            <p:ph sz="quarter" idx="14"/>
          </p:nvPr>
        </p:nvSpPr>
        <p:spPr>
          <a:xfrm>
            <a:off x="5942577" y="899166"/>
            <a:ext cx="5902095" cy="1235495"/>
          </a:xfrm>
        </p:spPr>
        <p:txBody>
          <a:bodyPr/>
          <a:lstStyle>
            <a:lvl1pPr marL="0" indent="0">
              <a:buNone/>
              <a:defRPr sz="1801" baseline="0">
                <a:latin typeface="+mj-lt"/>
              </a:defRPr>
            </a:lvl1pPr>
            <a:lvl2pPr marL="457211" indent="0">
              <a:buNone/>
              <a:defRPr/>
            </a:lvl2pPr>
            <a:lvl3pPr marL="914423" indent="0" algn="l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7" name="Объект 16"/>
          <p:cNvSpPr>
            <a:spLocks noGrp="1"/>
          </p:cNvSpPr>
          <p:nvPr>
            <p:ph sz="quarter" idx="15"/>
          </p:nvPr>
        </p:nvSpPr>
        <p:spPr>
          <a:xfrm>
            <a:off x="5942575" y="356895"/>
            <a:ext cx="5902702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1" name="Рисунок 12"/>
          <p:cNvSpPr>
            <a:spLocks noGrp="1"/>
          </p:cNvSpPr>
          <p:nvPr>
            <p:ph type="pic" sz="quarter" idx="16"/>
          </p:nvPr>
        </p:nvSpPr>
        <p:spPr>
          <a:xfrm>
            <a:off x="3597839" y="2343667"/>
            <a:ext cx="2105108" cy="1887735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2" name="Рисунок 12"/>
          <p:cNvSpPr>
            <a:spLocks noGrp="1"/>
          </p:cNvSpPr>
          <p:nvPr>
            <p:ph type="pic" sz="quarter" idx="17"/>
          </p:nvPr>
        </p:nvSpPr>
        <p:spPr>
          <a:xfrm>
            <a:off x="3574816" y="4440409"/>
            <a:ext cx="2128133" cy="1674861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23" name="Объект 14"/>
          <p:cNvSpPr>
            <a:spLocks noGrp="1"/>
          </p:cNvSpPr>
          <p:nvPr>
            <p:ph sz="quarter" idx="18"/>
          </p:nvPr>
        </p:nvSpPr>
        <p:spPr>
          <a:xfrm>
            <a:off x="5942575" y="2888527"/>
            <a:ext cx="5902702" cy="1342875"/>
          </a:xfrm>
        </p:spPr>
        <p:txBody>
          <a:bodyPr/>
          <a:lstStyle>
            <a:lvl1pPr marL="0" indent="0">
              <a:buNone/>
              <a:defRPr sz="1801" baseline="0">
                <a:latin typeface="+mj-lt"/>
              </a:defRPr>
            </a:lvl1pPr>
            <a:lvl2pPr marL="457211" indent="0">
              <a:buNone/>
              <a:defRPr/>
            </a:lvl2pPr>
            <a:lvl3pPr marL="914423" indent="0" algn="l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4" name="Объект 16"/>
          <p:cNvSpPr>
            <a:spLocks noGrp="1"/>
          </p:cNvSpPr>
          <p:nvPr>
            <p:ph sz="quarter" idx="19"/>
          </p:nvPr>
        </p:nvSpPr>
        <p:spPr>
          <a:xfrm>
            <a:off x="5942575" y="2346256"/>
            <a:ext cx="5902702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5" name="Объект 14"/>
          <p:cNvSpPr>
            <a:spLocks noGrp="1"/>
          </p:cNvSpPr>
          <p:nvPr>
            <p:ph sz="quarter" idx="20"/>
          </p:nvPr>
        </p:nvSpPr>
        <p:spPr>
          <a:xfrm>
            <a:off x="5942577" y="5007807"/>
            <a:ext cx="5902703" cy="1149328"/>
          </a:xfrm>
        </p:spPr>
        <p:txBody>
          <a:bodyPr/>
          <a:lstStyle>
            <a:lvl1pPr marL="0" indent="0">
              <a:buNone/>
              <a:defRPr sz="1801" baseline="0">
                <a:latin typeface="+mj-lt"/>
              </a:defRPr>
            </a:lvl1pPr>
            <a:lvl2pPr marL="457211" indent="0">
              <a:buNone/>
              <a:defRPr/>
            </a:lvl2pPr>
            <a:lvl3pPr marL="914423" indent="0" algn="l">
              <a:buNone/>
              <a:defRPr/>
            </a:lvl3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Объект 16"/>
          <p:cNvSpPr>
            <a:spLocks noGrp="1"/>
          </p:cNvSpPr>
          <p:nvPr>
            <p:ph sz="quarter" idx="21"/>
          </p:nvPr>
        </p:nvSpPr>
        <p:spPr>
          <a:xfrm>
            <a:off x="5942575" y="4448179"/>
            <a:ext cx="5902702" cy="4572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-14069" y="0"/>
            <a:ext cx="33492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5" y="1338627"/>
            <a:ext cx="1757083" cy="58054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248584" y="2343663"/>
            <a:ext cx="190082" cy="222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397527" y="2114312"/>
            <a:ext cx="2717815" cy="1624264"/>
          </a:xfr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t" anchorCtr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3420109" y="6522714"/>
            <a:ext cx="6208604" cy="277000"/>
            <a:chOff x="137615" y="6435962"/>
            <a:chExt cx="8272216" cy="277000"/>
          </a:xfrm>
        </p:grpSpPr>
        <p:sp>
          <p:nvSpPr>
            <p:cNvPr id="19" name="TextBox 18"/>
            <p:cNvSpPr txBox="1"/>
            <p:nvPr userDrawn="1"/>
          </p:nvSpPr>
          <p:spPr>
            <a:xfrm>
              <a:off x="137615" y="6435963"/>
              <a:ext cx="10485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>
                  <a:solidFill>
                    <a:schemeClr val="tx2"/>
                  </a:solidFill>
                </a:rPr>
                <a:t>talap.org</a:t>
              </a:r>
              <a:endParaRPr lang="ru-RU" sz="1200" b="0">
                <a:solidFill>
                  <a:schemeClr val="tx2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4209380" y="6435962"/>
              <a:ext cx="420045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Центр прикладных исследований "</a:t>
              </a:r>
              <a:r>
                <a:rPr lang="en-US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TALAP"</a:t>
              </a:r>
              <a:endParaRPr lang="ru-RU"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7" name="Текст 1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3574815" y="6157135"/>
            <a:ext cx="8002823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23"/>
          </p:nvPr>
        </p:nvSpPr>
        <p:spPr>
          <a:xfrm>
            <a:off x="11219981" y="6522719"/>
            <a:ext cx="715314" cy="276999"/>
          </a:xfrm>
        </p:spPr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2510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005842"/>
            <a:ext cx="5285747" cy="5135300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6267630" y="1005841"/>
            <a:ext cx="5310008" cy="513530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134206"/>
            <a:ext cx="1618755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0" y="147660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88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31829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005842"/>
            <a:ext cx="5285747" cy="5135300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6267630" y="1005841"/>
            <a:ext cx="5310008" cy="513530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134206"/>
            <a:ext cx="1618755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0" y="147660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88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185652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005842"/>
            <a:ext cx="5285747" cy="5135300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6267630" y="1005841"/>
            <a:ext cx="5310008" cy="513530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134206"/>
            <a:ext cx="1618755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0" y="147660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88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6205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Текст 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6588" y="1005842"/>
            <a:ext cx="5285747" cy="5135300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Объект 2"/>
          <p:cNvSpPr>
            <a:spLocks noGrp="1"/>
          </p:cNvSpPr>
          <p:nvPr>
            <p:ph idx="11"/>
          </p:nvPr>
        </p:nvSpPr>
        <p:spPr>
          <a:xfrm>
            <a:off x="6267630" y="1005841"/>
            <a:ext cx="5310008" cy="513530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8" y="134206"/>
            <a:ext cx="1618755" cy="534866"/>
          </a:xfrm>
          <a:prstGeom prst="rect">
            <a:avLst/>
          </a:prstGeom>
        </p:spPr>
      </p:pic>
      <p:sp>
        <p:nvSpPr>
          <p:cNvPr id="13" name="Заголовок 1"/>
          <p:cNvSpPr>
            <a:spLocks noGrp="1"/>
          </p:cNvSpPr>
          <p:nvPr>
            <p:ph type="title"/>
          </p:nvPr>
        </p:nvSpPr>
        <p:spPr>
          <a:xfrm>
            <a:off x="1971040" y="147660"/>
            <a:ext cx="9606598" cy="714789"/>
          </a:xfrm>
        </p:spPr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cxnSp>
        <p:nvCxnSpPr>
          <p:cNvPr id="14" name="Прямая соединительная линия 13"/>
          <p:cNvCxnSpPr/>
          <p:nvPr userDrawn="1"/>
        </p:nvCxnSpPr>
        <p:spPr>
          <a:xfrm>
            <a:off x="1929765" y="846455"/>
            <a:ext cx="9657398" cy="0"/>
          </a:xfrm>
          <a:prstGeom prst="line">
            <a:avLst/>
          </a:prstGeom>
          <a:ln w="3175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16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88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5429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 userDrawn="1"/>
        </p:nvSpPr>
        <p:spPr>
          <a:xfrm>
            <a:off x="3706591" y="309322"/>
            <a:ext cx="7998628" cy="5779257"/>
          </a:xfrm>
          <a:prstGeom prst="rect">
            <a:avLst/>
          </a:prstGeom>
          <a:noFill/>
          <a:ln w="28575">
            <a:solidFill>
              <a:schemeClr val="tx2">
                <a:alpha val="46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5" name="Прямоугольник 4"/>
          <p:cNvSpPr/>
          <p:nvPr userDrawn="1"/>
        </p:nvSpPr>
        <p:spPr>
          <a:xfrm>
            <a:off x="2" y="0"/>
            <a:ext cx="33492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5" y="1338627"/>
            <a:ext cx="1757083" cy="580542"/>
          </a:xfrm>
          <a:prstGeom prst="rect">
            <a:avLst/>
          </a:prstGeom>
        </p:spPr>
      </p:pic>
      <p:sp>
        <p:nvSpPr>
          <p:cNvPr id="7" name="Прямоугольник 6"/>
          <p:cNvSpPr/>
          <p:nvPr userDrawn="1"/>
        </p:nvSpPr>
        <p:spPr>
          <a:xfrm>
            <a:off x="248584" y="2343663"/>
            <a:ext cx="190082" cy="2221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" name="Заголовок 1"/>
          <p:cNvSpPr>
            <a:spLocks noGrp="1" noChangeAspect="1"/>
          </p:cNvSpPr>
          <p:nvPr>
            <p:ph type="title" hasCustomPrompt="1"/>
          </p:nvPr>
        </p:nvSpPr>
        <p:spPr>
          <a:xfrm>
            <a:off x="397525" y="2114312"/>
            <a:ext cx="2781610" cy="1624264"/>
          </a:xfr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t" anchorCtr="0"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grpSp>
        <p:nvGrpSpPr>
          <p:cNvPr id="18" name="Группа 17"/>
          <p:cNvGrpSpPr/>
          <p:nvPr userDrawn="1"/>
        </p:nvGrpSpPr>
        <p:grpSpPr>
          <a:xfrm>
            <a:off x="3533403" y="6533268"/>
            <a:ext cx="6038330" cy="286290"/>
            <a:chOff x="288564" y="6446516"/>
            <a:chExt cx="8045347" cy="286290"/>
          </a:xfrm>
        </p:grpSpPr>
        <p:sp>
          <p:nvSpPr>
            <p:cNvPr id="19" name="TextBox 18"/>
            <p:cNvSpPr txBox="1"/>
            <p:nvPr userDrawn="1"/>
          </p:nvSpPr>
          <p:spPr>
            <a:xfrm>
              <a:off x="288564" y="6455807"/>
              <a:ext cx="10485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0">
                  <a:solidFill>
                    <a:schemeClr val="tx2"/>
                  </a:solidFill>
                </a:rPr>
                <a:t>talap.org</a:t>
              </a:r>
              <a:endParaRPr lang="ru-RU" sz="1200" b="0">
                <a:solidFill>
                  <a:schemeClr val="tx2"/>
                </a:solidFill>
              </a:endParaRPr>
            </a:p>
          </p:txBody>
        </p:sp>
        <p:sp>
          <p:nvSpPr>
            <p:cNvPr id="20" name="TextBox 19"/>
            <p:cNvSpPr txBox="1"/>
            <p:nvPr userDrawn="1"/>
          </p:nvSpPr>
          <p:spPr>
            <a:xfrm>
              <a:off x="4133459" y="6446516"/>
              <a:ext cx="420045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Центр прикладных исследований "</a:t>
              </a:r>
              <a:r>
                <a:rPr lang="en-US" sz="1200" b="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rPr>
                <a:t>TALAP"</a:t>
              </a:r>
              <a:endParaRPr lang="ru-RU" sz="1200" b="0" kern="1200">
                <a:solidFill>
                  <a:schemeClr val="tx2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8" name="Рисунок 5"/>
          <p:cNvSpPr>
            <a:spLocks noGrp="1"/>
          </p:cNvSpPr>
          <p:nvPr>
            <p:ph type="pic" sz="quarter" idx="11"/>
          </p:nvPr>
        </p:nvSpPr>
        <p:spPr>
          <a:xfrm>
            <a:off x="3597841" y="480582"/>
            <a:ext cx="7965495" cy="568225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1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97837" y="6220639"/>
            <a:ext cx="7979801" cy="264119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>
          <a:xfrm>
            <a:off x="11117239" y="6484754"/>
            <a:ext cx="624841" cy="321062"/>
          </a:xfrm>
        </p:spPr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3898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артинка -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 userDrawn="1"/>
        </p:nvSpPr>
        <p:spPr>
          <a:xfrm>
            <a:off x="2" y="0"/>
            <a:ext cx="334925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pic>
        <p:nvPicPr>
          <p:cNvPr id="16" name="Рисунок 1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25" y="1338627"/>
            <a:ext cx="1757083" cy="580542"/>
          </a:xfrm>
          <a:prstGeom prst="rect">
            <a:avLst/>
          </a:prstGeom>
        </p:spPr>
      </p:pic>
      <p:sp>
        <p:nvSpPr>
          <p:cNvPr id="28" name="Рисунок 5"/>
          <p:cNvSpPr>
            <a:spLocks noGrp="1"/>
          </p:cNvSpPr>
          <p:nvPr>
            <p:ph type="pic" sz="quarter" idx="11"/>
          </p:nvPr>
        </p:nvSpPr>
        <p:spPr>
          <a:xfrm>
            <a:off x="3597841" y="480582"/>
            <a:ext cx="7965495" cy="5682253"/>
          </a:xfrm>
        </p:spPr>
        <p:txBody>
          <a:bodyPr/>
          <a:lstStyle/>
          <a:p>
            <a:r>
              <a:rPr lang="ru-RU"/>
              <a:t>Вставка рисунка</a:t>
            </a:r>
          </a:p>
        </p:txBody>
      </p:sp>
      <p:sp>
        <p:nvSpPr>
          <p:cNvPr id="1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293806" y="2091988"/>
            <a:ext cx="2832169" cy="3053820"/>
          </a:xfr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b" anchorCtr="0"/>
          <a:lstStyle>
            <a:lvl1pPr>
              <a:defRPr baseline="0"/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293805" y="5374108"/>
            <a:ext cx="1534997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3597837" y="6228547"/>
            <a:ext cx="7979801" cy="256211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14" name="Прямоугольник 13"/>
          <p:cNvSpPr/>
          <p:nvPr userDrawn="1"/>
        </p:nvSpPr>
        <p:spPr>
          <a:xfrm>
            <a:off x="3706591" y="309322"/>
            <a:ext cx="7998628" cy="5779257"/>
          </a:xfrm>
          <a:prstGeom prst="rect">
            <a:avLst/>
          </a:prstGeom>
          <a:noFill/>
          <a:ln w="28575">
            <a:solidFill>
              <a:schemeClr val="tx2">
                <a:alpha val="46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801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7"/>
          </p:nvPr>
        </p:nvSpPr>
        <p:spPr>
          <a:xfrm>
            <a:off x="6434715" y="6531249"/>
            <a:ext cx="3179429" cy="293689"/>
          </a:xfrm>
        </p:spPr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8"/>
          </p:nvPr>
        </p:nvSpPr>
        <p:spPr>
          <a:xfrm>
            <a:off x="10977573" y="6539500"/>
            <a:ext cx="624841" cy="293689"/>
          </a:xfrm>
        </p:spPr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TextBox 14"/>
          <p:cNvSpPr txBox="1"/>
          <p:nvPr userDrawn="1"/>
        </p:nvSpPr>
        <p:spPr>
          <a:xfrm>
            <a:off x="3529167" y="6531248"/>
            <a:ext cx="786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>
                <a:solidFill>
                  <a:schemeClr val="tx2"/>
                </a:solidFill>
              </a:rPr>
              <a:t>talap.org</a:t>
            </a:r>
            <a:endParaRPr lang="ru-RU" sz="1200" b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31867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531571" y="1368088"/>
            <a:ext cx="3382812" cy="1317962"/>
          </a:xfr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b" anchorCtr="0"/>
          <a:lstStyle>
            <a:lvl1pPr>
              <a:defRPr baseline="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531453" y="3165458"/>
            <a:ext cx="3382927" cy="243524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3"/>
          </p:nvPr>
        </p:nvSpPr>
        <p:spPr>
          <a:xfrm>
            <a:off x="4381500" y="1368429"/>
            <a:ext cx="7048500" cy="4232275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cxnSp>
        <p:nvCxnSpPr>
          <p:cNvPr id="17" name="Прямая соединительная линия 16"/>
          <p:cNvCxnSpPr/>
          <p:nvPr userDrawn="1"/>
        </p:nvCxnSpPr>
        <p:spPr>
          <a:xfrm>
            <a:off x="531455" y="2914650"/>
            <a:ext cx="916347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14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189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иаграмма2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094536" y="2565083"/>
            <a:ext cx="3382812" cy="1317962"/>
          </a:xfrm>
          <a:noFill/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b" anchorCtr="0"/>
          <a:lstStyle>
            <a:lvl1pPr algn="r">
              <a:defRPr baseline="0">
                <a:solidFill>
                  <a:schemeClr val="accent5">
                    <a:lumMod val="10000"/>
                  </a:schemeClr>
                </a:solidFill>
              </a:defRPr>
            </a:lvl1pPr>
          </a:lstStyle>
          <a:p>
            <a:r>
              <a:rPr lang="ru-RU"/>
              <a:t>Образец </a:t>
            </a:r>
            <a:br>
              <a:rPr lang="ru-RU"/>
            </a:br>
            <a:r>
              <a:rPr lang="ru-RU"/>
              <a:t>заголовка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quarter" idx="12"/>
          </p:nvPr>
        </p:nvSpPr>
        <p:spPr>
          <a:xfrm>
            <a:off x="8094421" y="4286250"/>
            <a:ext cx="3382927" cy="1433082"/>
          </a:xfrm>
        </p:spPr>
        <p:txBody>
          <a:bodyPr/>
          <a:lstStyle>
            <a:lvl1pPr marL="0" indent="0" algn="r">
              <a:buNone/>
              <a:defRPr/>
            </a:lvl1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9" name="Диаграмма 8"/>
          <p:cNvSpPr>
            <a:spLocks noGrp="1"/>
          </p:cNvSpPr>
          <p:nvPr>
            <p:ph type="chart" sz="quarter" idx="13"/>
          </p:nvPr>
        </p:nvSpPr>
        <p:spPr>
          <a:xfrm>
            <a:off x="531453" y="1333501"/>
            <a:ext cx="7048500" cy="4385832"/>
          </a:xfrm>
        </p:spPr>
        <p:txBody>
          <a:bodyPr/>
          <a:lstStyle/>
          <a:p>
            <a:r>
              <a:rPr lang="ru-RU"/>
              <a:t>Вставка диаграммы</a:t>
            </a:r>
          </a:p>
        </p:txBody>
      </p:sp>
      <p:cxnSp>
        <p:nvCxnSpPr>
          <p:cNvPr id="8" name="Прямая соединительная линия 7"/>
          <p:cNvCxnSpPr/>
          <p:nvPr userDrawn="1"/>
        </p:nvCxnSpPr>
        <p:spPr>
          <a:xfrm>
            <a:off x="9791700" y="4114800"/>
            <a:ext cx="1685646" cy="0"/>
          </a:xfrm>
          <a:prstGeom prst="line">
            <a:avLst/>
          </a:prstGeom>
          <a:ln w="38100"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79" y="134206"/>
            <a:ext cx="1618754" cy="534866"/>
          </a:xfrm>
          <a:prstGeom prst="rect">
            <a:avLst/>
          </a:prstGeom>
        </p:spPr>
      </p:pic>
      <p:sp>
        <p:nvSpPr>
          <p:cNvPr id="15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636590" y="6157135"/>
            <a:ext cx="10941050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5485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нтактные данны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0"/>
            <a:ext cx="42784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801"/>
          </a:p>
        </p:txBody>
      </p:sp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589327" y="1139232"/>
            <a:ext cx="3541828" cy="3053820"/>
          </a:xfrm>
          <a:solidFill>
            <a:schemeClr val="tx2"/>
          </a:solidFill>
          <a:ln w="28575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lIns="144000" tIns="108000" anchor="t" anchorCtr="0"/>
          <a:lstStyle>
            <a:lvl1pPr>
              <a:defRPr baseline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12" name="Объект 2"/>
          <p:cNvSpPr>
            <a:spLocks noGrp="1"/>
          </p:cNvSpPr>
          <p:nvPr>
            <p:ph idx="1"/>
          </p:nvPr>
        </p:nvSpPr>
        <p:spPr>
          <a:xfrm>
            <a:off x="4292642" y="1139236"/>
            <a:ext cx="7012257" cy="4293571"/>
          </a:xfrm>
        </p:spPr>
        <p:txBody>
          <a:bodyPr lIns="180000" tIns="180000"/>
          <a:lstStyle/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3" name="Прямая соединительная линия 12"/>
          <p:cNvCxnSpPr/>
          <p:nvPr userDrawn="1"/>
        </p:nvCxnSpPr>
        <p:spPr>
          <a:xfrm>
            <a:off x="772160" y="4575810"/>
            <a:ext cx="31476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>
            <a:off x="772160" y="4639310"/>
            <a:ext cx="2222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328" y="376482"/>
            <a:ext cx="1915727" cy="632991"/>
          </a:xfrm>
          <a:prstGeom prst="rect">
            <a:avLst/>
          </a:prstGeom>
        </p:spPr>
      </p:pic>
      <p:sp>
        <p:nvSpPr>
          <p:cNvPr id="11" name="Текст 13"/>
          <p:cNvSpPr>
            <a:spLocks noGrp="1" noChangeAspect="1"/>
          </p:cNvSpPr>
          <p:nvPr>
            <p:ph type="body" sz="quarter" idx="16" hasCustomPrompt="1"/>
          </p:nvPr>
        </p:nvSpPr>
        <p:spPr>
          <a:xfrm>
            <a:off x="1086926" y="6146690"/>
            <a:ext cx="10217973" cy="285750"/>
          </a:xfrm>
        </p:spPr>
        <p:txBody>
          <a:bodyPr>
            <a:normAutofit/>
          </a:bodyPr>
          <a:lstStyle>
            <a:lvl5pPr marL="0" indent="0">
              <a:buNone/>
              <a:defRPr sz="1200">
                <a:solidFill>
                  <a:schemeClr val="tx2"/>
                </a:solidFill>
              </a:defRPr>
            </a:lvl5pPr>
          </a:lstStyle>
          <a:p>
            <a:pPr lvl="4"/>
            <a:r>
              <a:rPr lang="ru-RU"/>
              <a:t>Пятый уровень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156830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1" y="73183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Важный вопрос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1" y="2209803"/>
            <a:ext cx="10515600" cy="3967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1041381" y="6462309"/>
            <a:ext cx="624841" cy="293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37BECF-5B9D-4991-B559-5DB9E1E65B18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3"/>
          </p:nvPr>
        </p:nvSpPr>
        <p:spPr>
          <a:xfrm>
            <a:off x="4506288" y="6452694"/>
            <a:ext cx="3179429" cy="2936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ru-RU">
                <a:solidFill>
                  <a:schemeClr val="tx2"/>
                </a:solidFill>
              </a:rPr>
              <a:t>Центр прикладных исследований "</a:t>
            </a:r>
            <a:r>
              <a:rPr lang="en-US">
                <a:solidFill>
                  <a:schemeClr val="tx2"/>
                </a:solidFill>
              </a:rPr>
              <a:t>TALAP“</a:t>
            </a:r>
            <a:endParaRPr lang="ru-RU">
              <a:solidFill>
                <a:schemeClr val="tx2"/>
              </a:solidFill>
            </a:endParaRPr>
          </a:p>
        </p:txBody>
      </p:sp>
      <p:sp>
        <p:nvSpPr>
          <p:cNvPr id="6" name="Нижний колонтитул 7"/>
          <p:cNvSpPr txBox="1">
            <a:spLocks/>
          </p:cNvSpPr>
          <p:nvPr userDrawn="1"/>
        </p:nvSpPr>
        <p:spPr>
          <a:xfrm>
            <a:off x="427839" y="6452693"/>
            <a:ext cx="820724" cy="293689"/>
          </a:xfrm>
          <a:prstGeom prst="rect">
            <a:avLst/>
          </a:prstGeom>
        </p:spPr>
        <p:txBody>
          <a:bodyPr vert="horz" lIns="91440" tIns="45721" rIns="91440" bIns="45721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200">
                <a:solidFill>
                  <a:schemeClr val="tx2"/>
                </a:solidFill>
              </a:rPr>
              <a:t>talap.org</a:t>
            </a:r>
            <a:endParaRPr lang="ru-RU" sz="120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121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49" r:id="rId2"/>
    <p:sldLayoutId id="2147483706" r:id="rId3"/>
    <p:sldLayoutId id="2147483664" r:id="rId4"/>
    <p:sldLayoutId id="2147483700" r:id="rId5"/>
    <p:sldLayoutId id="2147483701" r:id="rId6"/>
    <p:sldLayoutId id="2147483672" r:id="rId7"/>
    <p:sldLayoutId id="2147483673" r:id="rId8"/>
    <p:sldLayoutId id="2147483709" r:id="rId9"/>
    <p:sldLayoutId id="2147483715" r:id="rId10"/>
    <p:sldLayoutId id="2147483716" r:id="rId11"/>
    <p:sldLayoutId id="2147483743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44" r:id="rId19"/>
    <p:sldLayoutId id="2147483745" r:id="rId20"/>
    <p:sldLayoutId id="2147483725" r:id="rId21"/>
    <p:sldLayoutId id="2147483726" r:id="rId22"/>
    <p:sldLayoutId id="2147483729" r:id="rId23"/>
    <p:sldLayoutId id="2147483730" r:id="rId24"/>
    <p:sldLayoutId id="2147483731" r:id="rId25"/>
    <p:sldLayoutId id="2147483734" r:id="rId26"/>
    <p:sldLayoutId id="2147483735" r:id="rId27"/>
    <p:sldLayoutId id="2147483736" r:id="rId28"/>
    <p:sldLayoutId id="2147483737" r:id="rId29"/>
    <p:sldLayoutId id="2147483738" r:id="rId30"/>
    <p:sldLayoutId id="2147483739" r:id="rId31"/>
    <p:sldLayoutId id="2147483740" r:id="rId32"/>
    <p:sldLayoutId id="2147483741" r:id="rId33"/>
    <p:sldLayoutId id="2147483746" r:id="rId34"/>
    <p:sldLayoutId id="2147483748" r:id="rId35"/>
    <p:sldLayoutId id="2147483750" r:id="rId36"/>
    <p:sldLayoutId id="2147483751" r:id="rId37"/>
    <p:sldLayoutId id="2147483752" r:id="rId38"/>
    <p:sldLayoutId id="2147483753" r:id="rId39"/>
    <p:sldLayoutId id="2147483754" r:id="rId40"/>
    <p:sldLayoutId id="2147483756" r:id="rId41"/>
    <p:sldLayoutId id="2147483757" r:id="rId42"/>
    <p:sldLayoutId id="2147483758" r:id="rId43"/>
  </p:sldLayoutIdLst>
  <p:hf hdr="0" ftr="0" dt="0"/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1"/>
        </a:spcBef>
        <a:buClr>
          <a:schemeClr val="tx2"/>
        </a:buClr>
        <a:buSzPct val="145000"/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8" indent="-228606" algn="l" defTabSz="914423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45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9" indent="-228606" algn="l" defTabSz="914423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45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1" indent="-228606" algn="l" defTabSz="914423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45000"/>
        <a:buFont typeface="Wingdings" panose="05000000000000000000" pitchFamily="2" charset="2"/>
        <a:buChar char="§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SzPct val="145000"/>
        <a:buFont typeface="Wingdings" panose="05000000000000000000" pitchFamily="2" charset="2"/>
        <a:buChar char="§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3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5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21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9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1" algn="l" defTabSz="914423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4.pn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43.jpeg"/><Relationship Id="rId5" Type="http://schemas.openxmlformats.org/officeDocument/2006/relationships/image" Target="../media/image4.emf"/><Relationship Id="rId10" Type="http://schemas.openxmlformats.org/officeDocument/2006/relationships/image" Target="../media/image47.jpeg"/><Relationship Id="rId4" Type="http://schemas.openxmlformats.org/officeDocument/2006/relationships/oleObject" Target="../embeddings/oleObject8.bin"/><Relationship Id="rId9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4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48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9.bin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1.png"/><Relationship Id="rId2" Type="http://schemas.openxmlformats.org/officeDocument/2006/relationships/tags" Target="../tags/tag21.xml"/><Relationship Id="rId1" Type="http://schemas.openxmlformats.org/officeDocument/2006/relationships/tags" Target="../tags/tag20.xml"/><Relationship Id="rId6" Type="http://schemas.openxmlformats.org/officeDocument/2006/relationships/image" Target="../media/image5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0.bin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4.pn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image" Target="../media/image5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1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56.png"/><Relationship Id="rId5" Type="http://schemas.openxmlformats.org/officeDocument/2006/relationships/image" Target="../media/image4.emf"/><Relationship Id="rId10" Type="http://schemas.openxmlformats.org/officeDocument/2006/relationships/image" Target="../media/image60.png"/><Relationship Id="rId4" Type="http://schemas.openxmlformats.org/officeDocument/2006/relationships/oleObject" Target="../embeddings/oleObject12.bin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comments" Target="../comments/comment1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61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3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slideLayout" Target="../slideLayouts/slideLayout34.xml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4.emf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oleObject" Target="../embeddings/oleObject2.bin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image" Target="../media/image62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4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64.png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image" Target="../media/image63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15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2.sv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10.sv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19.jpe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18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3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25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24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8.jpe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27.jpeg"/><Relationship Id="rId5" Type="http://schemas.openxmlformats.org/officeDocument/2006/relationships/image" Target="../media/image4.e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3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30.png"/><Relationship Id="rId5" Type="http://schemas.openxmlformats.org/officeDocument/2006/relationships/image" Target="../media/image4.e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slideLayout" Target="../slideLayouts/slideLayout42.xml"/><Relationship Id="rId7" Type="http://schemas.openxmlformats.org/officeDocument/2006/relationships/image" Target="../media/image34.jpe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33.png"/><Relationship Id="rId5" Type="http://schemas.openxmlformats.org/officeDocument/2006/relationships/image" Target="../media/image4.emf"/><Relationship Id="rId10" Type="http://schemas.openxmlformats.org/officeDocument/2006/relationships/image" Target="../media/image37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2C154557-2EBF-4E38-904B-BF3F229E4026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5" imgW="425" imgH="424" progId="TCLayout.ActiveDocument.1">
                  <p:embed/>
                </p:oleObj>
              </mc:Choice>
              <mc:Fallback>
                <p:oleObj name="think-cell Slide" r:id="rId5" imgW="425" imgH="424" progId="TCLayout.ActiveDocument.1">
                  <p:embed/>
                  <p:pic>
                    <p:nvPicPr>
                      <p:cNvPr id="4" name="Объект 3" hidden="1">
                        <a:extLst>
                          <a:ext uri="{FF2B5EF4-FFF2-40B4-BE49-F238E27FC236}">
                            <a16:creationId xmlns:a16="http://schemas.microsoft.com/office/drawing/2014/main" id="{2C154557-2EBF-4E38-904B-BF3F229E40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3EB13CCB-356E-4348-AB8B-CE257FE7751F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4800" b="1">
              <a:latin typeface="Segoe UI" panose="020B0502040204020203" pitchFamily="34" charset="0"/>
              <a:ea typeface="+mj-ea"/>
              <a:cs typeface="+mj-cs"/>
              <a:sym typeface="Segoe UI" panose="020B0502040204020203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09599" y="1729359"/>
            <a:ext cx="10972800" cy="2387600"/>
          </a:xfrm>
        </p:spPr>
        <p:txBody>
          <a:bodyPr>
            <a:normAutofit/>
          </a:bodyPr>
          <a:lstStyle/>
          <a:p>
            <a:r>
              <a:rPr lang="ru-RU" sz="4800" b="1">
                <a:latin typeface="+mn-lt"/>
              </a:rPr>
              <a:t>Социологическая служба </a:t>
            </a:r>
            <a:br>
              <a:rPr lang="ru-RU" sz="4800" b="1">
                <a:latin typeface="+mn-lt"/>
              </a:rPr>
            </a:br>
            <a:r>
              <a:rPr lang="ru-RU" sz="4800" b="1">
                <a:latin typeface="+mn-lt"/>
              </a:rPr>
              <a:t>Центра прикладных исследований «</a:t>
            </a:r>
            <a:r>
              <a:rPr lang="en-US" sz="4800" b="1">
                <a:latin typeface="+mn-lt"/>
              </a:rPr>
              <a:t>TALAP»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2024 год</a:t>
            </a:r>
          </a:p>
        </p:txBody>
      </p:sp>
    </p:spTree>
    <p:extLst>
      <p:ext uri="{BB962C8B-B14F-4D97-AF65-F5344CB8AC3E}">
        <p14:creationId xmlns:p14="http://schemas.microsoft.com/office/powerpoint/2010/main" val="20688377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3158" y="2366735"/>
            <a:ext cx="5285747" cy="5135300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Общая выборка исследования –    9 500 респондентов (предприниматели страны); 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Масштаб исследования – республиканский (17 регионов РК);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6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Методы исследования – массовый опрос юридических и физических</a:t>
            </a:r>
            <a:r>
              <a:rPr lang="ru-RU" sz="160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лиц (ИП) в разрезе видов отрасли;</a:t>
            </a:r>
          </a:p>
          <a:p>
            <a:endParaRPr lang="ru-RU" sz="160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91792" y="-28147"/>
            <a:ext cx="9606598" cy="714789"/>
          </a:xfrm>
        </p:spPr>
        <p:txBody>
          <a:bodyPr>
            <a:normAutofit/>
          </a:bodyPr>
          <a:lstStyle/>
          <a:p>
            <a:pPr lvl="0"/>
            <a:r>
              <a:rPr lang="ru-RU" sz="2800"/>
              <a:t>Участие в разработке налогового законодательства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10</a:t>
            </a:fld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27376" y="1169241"/>
            <a:ext cx="516798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ПОЛЕВЫХ РАБОТ И ПОДГОТОВКА ДОКЛАДА В РАМКАХ ПРОВЕДЕНИЯ РЕЙТИНГА РЕГИОНОВ И ГОРОДОВ ПО ЛЕГКОСТИ ВЕДЕНИЯ БИЗНЕСА</a:t>
            </a:r>
            <a:endParaRPr lang="ru-RU" sz="1600" b="1">
              <a:latin typeface="+mj-lt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1859" y="4030438"/>
            <a:ext cx="2657254" cy="25787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690" y="4121938"/>
            <a:ext cx="3120495" cy="234037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6534" y="1129507"/>
            <a:ext cx="5856656" cy="2887429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7759" y="1169241"/>
            <a:ext cx="2061845" cy="559435"/>
          </a:xfrm>
          <a:prstGeom prst="rect">
            <a:avLst/>
          </a:prstGeom>
        </p:spPr>
      </p:pic>
      <p:pic>
        <p:nvPicPr>
          <p:cNvPr id="16" name="Рисунок 1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5316" y="1191963"/>
            <a:ext cx="1479550" cy="52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9195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91958"/>
            <a:ext cx="10218657" cy="714789"/>
          </a:xfrm>
        </p:spPr>
        <p:txBody>
          <a:bodyPr>
            <a:noAutofit/>
          </a:bodyPr>
          <a:lstStyle/>
          <a:p>
            <a:r>
              <a:rPr lang="ru-RU" sz="2800">
                <a:cs typeface="Segoe UI Semibold" panose="020B0702040204020203" pitchFamily="34" charset="0"/>
              </a:rPr>
              <a:t>Публичное продвижение итогов исследований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11</a:t>
            </a:fld>
            <a:endParaRPr lang="ru-RU"/>
          </a:p>
        </p:txBody>
      </p:sp>
      <p:pic>
        <p:nvPicPr>
          <p:cNvPr id="7" name="Рисунок 6" descr="Изображение выглядит как человек, мужчина, смотрит, передний&#10;&#10;Автоматически созданное описание">
            <a:extLst>
              <a:ext uri="{FF2B5EF4-FFF2-40B4-BE49-F238E27FC236}">
                <a16:creationId xmlns:a16="http://schemas.microsoft.com/office/drawing/2014/main" id="{7C9CAD08-572C-4FBE-886C-6F06EFE19B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475" y="1102664"/>
            <a:ext cx="4489307" cy="2526439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CA81C8D7-1EA1-4DD5-8F93-6A6CC346FB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2120" y="1102664"/>
            <a:ext cx="4489307" cy="252483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человек, внутренний, сидит, стол&#10;&#10;Автоматически созданное описание">
            <a:extLst>
              <a:ext uri="{FF2B5EF4-FFF2-40B4-BE49-F238E27FC236}">
                <a16:creationId xmlns:a16="http://schemas.microsoft.com/office/drawing/2014/main" id="{C25083DA-1025-4A4A-801B-D229D10372F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476" y="4084671"/>
            <a:ext cx="3004502" cy="225337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человек, внутренний, стол, люди&#10;&#10;Автоматически созданное описание">
            <a:extLst>
              <a:ext uri="{FF2B5EF4-FFF2-40B4-BE49-F238E27FC236}">
                <a16:creationId xmlns:a16="http://schemas.microsoft.com/office/drawing/2014/main" id="{E13FA1ED-5B85-40B9-8A7A-8E089234581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49" y="4084671"/>
            <a:ext cx="3004502" cy="225337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внутренний, человек, стол, потолок&#10;&#10;Автоматически созданное описание">
            <a:extLst>
              <a:ext uri="{FF2B5EF4-FFF2-40B4-BE49-F238E27FC236}">
                <a16:creationId xmlns:a16="http://schemas.microsoft.com/office/drawing/2014/main" id="{1924307E-B00C-492B-97A9-7BDAE1B5A35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22" y="4084671"/>
            <a:ext cx="3004501" cy="225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9548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91958"/>
            <a:ext cx="10218657" cy="714789"/>
          </a:xfrm>
        </p:spPr>
        <p:txBody>
          <a:bodyPr>
            <a:noAutofit/>
          </a:bodyPr>
          <a:lstStyle/>
          <a:p>
            <a:r>
              <a:rPr lang="ru-RU" sz="2800"/>
              <a:t>Поддержка стратегического развития регионов</a:t>
            </a:r>
            <a:endParaRPr lang="ru-RU" sz="2800">
              <a:cs typeface="Segoe UI Semibold" panose="020B07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12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010DE5E-A24A-E271-796E-4E9FF77414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806" y="1097280"/>
            <a:ext cx="3659840" cy="527467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6DBFD49-EC53-4D30-0DAA-6A9912A273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35601" y="1097280"/>
            <a:ext cx="3746340" cy="5286362"/>
          </a:xfrm>
          <a:prstGeom prst="rect">
            <a:avLst/>
          </a:prstGeom>
          <a:ln>
            <a:solidFill>
              <a:srgbClr val="003578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A302893-57FD-ABEF-1113-A2F12BD92F38}"/>
              </a:ext>
            </a:extLst>
          </p:cNvPr>
          <p:cNvSpPr txBox="1"/>
          <p:nvPr/>
        </p:nvSpPr>
        <p:spPr>
          <a:xfrm>
            <a:off x="4356400" y="1741702"/>
            <a:ext cx="333472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за первые пять месяцев 2023 года «</a:t>
            </a:r>
            <a:r>
              <a:rPr lang="en-US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TALAP</a:t>
            </a:r>
            <a:r>
              <a:rPr lang="ru-RU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провел более 40 фокус-групповых исследований во всех регионах Казахстана. Как в региональных, так и в районных центрах</a:t>
            </a:r>
            <a:endParaRPr lang="ru-KZ" sz="2400" dirty="0"/>
          </a:p>
        </p:txBody>
      </p:sp>
    </p:spTree>
    <p:extLst>
      <p:ext uri="{BB962C8B-B14F-4D97-AF65-F5344CB8AC3E}">
        <p14:creationId xmlns:p14="http://schemas.microsoft.com/office/powerpoint/2010/main" val="4148525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91958"/>
            <a:ext cx="10218657" cy="714789"/>
          </a:xfrm>
        </p:spPr>
        <p:txBody>
          <a:bodyPr>
            <a:noAutofit/>
          </a:bodyPr>
          <a:lstStyle/>
          <a:p>
            <a:r>
              <a:rPr lang="ru-RU" sz="2800"/>
              <a:t>Поддержка бизнес-решений</a:t>
            </a:r>
            <a:endParaRPr lang="ru-RU" sz="2800">
              <a:cs typeface="Segoe UI Semibold" panose="020B07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13</a:t>
            </a:fld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F75BAF-3379-FBCC-7A64-8C51F543B7B2}"/>
              </a:ext>
            </a:extLst>
          </p:cNvPr>
          <p:cNvSpPr txBox="1"/>
          <p:nvPr/>
        </p:nvSpPr>
        <p:spPr>
          <a:xfrm>
            <a:off x="488366" y="1261124"/>
            <a:ext cx="347472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наших клиентов мы делаем ежегодные замеры </a:t>
            </a:r>
            <a:r>
              <a:rPr lang="en-US" sz="1800" b="1" dirty="0">
                <a:solidFill>
                  <a:srgbClr val="00357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NPS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проводим исследования, на основе которых разрабатываются стратегии продвижения.</a:t>
            </a:r>
            <a:endParaRPr lang="ru-KZ" dirty="0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B42B40A-300F-CAD3-AE0E-816975584AF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125" t="7667" r="4507" b="5370"/>
          <a:stretch/>
        </p:blipFill>
        <p:spPr>
          <a:xfrm>
            <a:off x="367383" y="3585050"/>
            <a:ext cx="5352282" cy="280392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6F5773B-8DC8-405E-B270-22CAB7C118D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529" t="7673" r="4877" b="8853"/>
          <a:stretch/>
        </p:blipFill>
        <p:spPr>
          <a:xfrm>
            <a:off x="6096000" y="3585050"/>
            <a:ext cx="5703683" cy="284669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62AA94C-2329-4B60-55C7-556EB7FAD1D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1758" t="43177" r="7847" b="14072"/>
          <a:stretch/>
        </p:blipFill>
        <p:spPr>
          <a:xfrm>
            <a:off x="4348967" y="1139867"/>
            <a:ext cx="7450716" cy="2212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232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91958"/>
            <a:ext cx="10218657" cy="714789"/>
          </a:xfrm>
        </p:spPr>
        <p:txBody>
          <a:bodyPr>
            <a:noAutofit/>
          </a:bodyPr>
          <a:lstStyle/>
          <a:p>
            <a:r>
              <a:rPr lang="ru-RU" sz="2800"/>
              <a:t>Совместные международные проекты</a:t>
            </a:r>
            <a:endParaRPr lang="ru-RU" sz="2800">
              <a:cs typeface="Segoe UI Semibold" panose="020B07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14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EEB8C2F-4F6F-21BE-89B6-38B70E884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0799" y="3570996"/>
            <a:ext cx="5045423" cy="28437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F56F736-3988-1130-ED6D-698EB4F871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7694" y="1062646"/>
            <a:ext cx="5107495" cy="2252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67B7E49-0E8D-916D-E966-17B350DC5520}"/>
              </a:ext>
            </a:extLst>
          </p:cNvPr>
          <p:cNvSpPr txBox="1"/>
          <p:nvPr/>
        </p:nvSpPr>
        <p:spPr>
          <a:xfrm>
            <a:off x="525778" y="1062646"/>
            <a:ext cx="51074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b="1" dirty="0">
                <a:solidFill>
                  <a:srgbClr val="00357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прикладных исследований «</a:t>
            </a:r>
            <a:r>
              <a:rPr lang="en-US" b="1" dirty="0">
                <a:solidFill>
                  <a:srgbClr val="00357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TALAP</a:t>
            </a:r>
            <a:r>
              <a:rPr lang="ru-RU" b="1" dirty="0">
                <a:solidFill>
                  <a:srgbClr val="00357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это инновационный методологический центр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тестируем новые международные исследовательские методики применительно к территории Казахстана. 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Строим свою работу в соответствии с международными стандартами.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ru-RU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Проводим исследования достижения целе</a:t>
            </a:r>
            <a:r>
              <a:rPr lang="ru-RU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й десятилетия ООН.</a:t>
            </a:r>
            <a:endParaRPr lang="ru-KZ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732" name="Picture 4" descr="Цели устойчивого развития — Википедия">
            <a:extLst>
              <a:ext uri="{FF2B5EF4-FFF2-40B4-BE49-F238E27FC236}">
                <a16:creationId xmlns:a16="http://schemas.microsoft.com/office/drawing/2014/main" id="{E8B94431-697A-85BE-1685-8F4A03E9E3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79" y="4148181"/>
            <a:ext cx="4843196" cy="2314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6210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91958"/>
            <a:ext cx="10218657" cy="714789"/>
          </a:xfrm>
        </p:spPr>
        <p:txBody>
          <a:bodyPr>
            <a:noAutofit/>
          </a:bodyPr>
          <a:lstStyle/>
          <a:p>
            <a:r>
              <a:rPr lang="ru-RU" sz="2800"/>
              <a:t>Собственный мониторинг </a:t>
            </a:r>
            <a:endParaRPr lang="ru-RU" sz="2800">
              <a:cs typeface="Segoe UI Semibold" panose="020B07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15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668835-9A01-B46A-71F8-25158D5338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3253" y="1039392"/>
            <a:ext cx="5285232" cy="297103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E5D5A24F-A4E3-5B01-08D7-AFCEA09F78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9816" y="1039392"/>
            <a:ext cx="2895692" cy="215395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848946-E10E-AD69-85F2-9782E69CFD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761" y="4383657"/>
            <a:ext cx="2734055" cy="1826962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0D426E5-BB42-02EB-3193-BFD9E8407C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7500" y="4377135"/>
            <a:ext cx="3700985" cy="193252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AB7AC16-0879-8407-2025-94C4D76A75C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78577" y="4377135"/>
            <a:ext cx="2744990" cy="193251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089305-B288-B0F3-4E99-2EAAC6CB3422}"/>
              </a:ext>
            </a:extLst>
          </p:cNvPr>
          <p:cNvSpPr txBox="1"/>
          <p:nvPr/>
        </p:nvSpPr>
        <p:spPr>
          <a:xfrm>
            <a:off x="256032" y="1106425"/>
            <a:ext cx="301548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b="1" dirty="0">
                <a:solidFill>
                  <a:srgbClr val="00357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Центр прикладных исследований «</a:t>
            </a:r>
            <a:r>
              <a:rPr lang="en-US" sz="1800" b="1" dirty="0">
                <a:solidFill>
                  <a:srgbClr val="00357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TALAP</a:t>
            </a:r>
            <a:r>
              <a:rPr lang="ru-RU" sz="1800" b="1" dirty="0">
                <a:solidFill>
                  <a:srgbClr val="003578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хорошо понимает реалии Казахстана, так как имеет собственную мониторинговую исследовательскую программу.</a:t>
            </a:r>
            <a:endParaRPr lang="ru-KZ" dirty="0"/>
          </a:p>
        </p:txBody>
      </p:sp>
    </p:spTree>
    <p:extLst>
      <p:ext uri="{BB962C8B-B14F-4D97-AF65-F5344CB8AC3E}">
        <p14:creationId xmlns:p14="http://schemas.microsoft.com/office/powerpoint/2010/main" val="2029630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/>
              <a:t>Примеры реализованных исследований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16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819656" y="899025"/>
            <a:ext cx="9684831" cy="56784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Экономические исследования</a:t>
            </a:r>
            <a:endParaRPr lang="ru-KZ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Валютная политика Национального Банка Республики Казахстан: оценка населением и предпринимателями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Деловой климат Казахстана: оценка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Отношение населения к модернизации энергетики и внедрению возобновляемых источников энергии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Оценка уровня развития цифровизации в стране и его перспектив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Предприниматели о мерах государственной поддержки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Восприятие населением и бизнесом иностранных инвестиций и инвесторов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Анализ притока капитала в Казахстан от государственных и контролируемых государством предприятий, расположенных в зарубежных странах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ru-KZ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Региональные исследования</a:t>
            </a:r>
            <a:endParaRPr lang="ru-KZ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Региональные дискуссии с малым и средним бизнесом в регионах Казахстана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Управление конкурентоспособностью региона в контексте устойчивого развития на основе концепта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Evidence-based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policy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Социальные и экономические проблемы регионов Казахстана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Потенциал развития частного образования в регионе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Картирование региональных проблем 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Общественно-политическая ситуация в регионах Казахстана</a:t>
            </a:r>
          </a:p>
        </p:txBody>
      </p:sp>
    </p:spTree>
    <p:extLst>
      <p:ext uri="{BB962C8B-B14F-4D97-AF65-F5344CB8AC3E}">
        <p14:creationId xmlns:p14="http://schemas.microsoft.com/office/powerpoint/2010/main" val="39460661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D05D04-78EB-6626-691F-844A963229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8191D06-B884-EC81-69D5-1C245ECDA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/>
              <a:t>Примеры реализованных исследований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1ABAA1-25E8-5C56-8261-B6D864944673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17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7A5896-D07E-8C53-4AD3-C70CB22ADBD8}"/>
              </a:ext>
            </a:extLst>
          </p:cNvPr>
          <p:cNvSpPr txBox="1"/>
          <p:nvPr/>
        </p:nvSpPr>
        <p:spPr>
          <a:xfrm>
            <a:off x="1971041" y="1008248"/>
            <a:ext cx="9606598" cy="389337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Социально значимые вопросы</a:t>
            </a:r>
            <a:endParaRPr lang="ru-KZ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Здоровый образ жизни в Казахстане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Состояние и перспективы развития волонтерства в Казахстане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Модернизация антикоррупционной политики в контексте повышения качества жизни </a:t>
            </a:r>
            <a:b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благосостояния граждан Республики Казахстан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Подготовка предложений по развитию института общественных советов в Казахстане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Система ценностей казахстанского общества 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Образ будущего в разрезе социальных групп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Мониторинговые программы Центра</a:t>
            </a:r>
            <a:endParaRPr lang="ru-KZ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Собственная мониторинговая программа Центра «</a:t>
            </a:r>
            <a:r>
              <a:rPr lang="en-U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TALAP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 (см. описание ранее)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Анализ экономической стратегии и внешней политики Китая в Казахстане 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Актуальные дискуссии с малым и средним бизнесом в регионах Казахстана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15000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276F75-0DFC-8315-8D45-B64722FFE2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532B04E-E4FA-B189-F089-164E6F666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 dirty="0"/>
              <a:t>Примеры реализованных исследований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10F1E-098B-16E7-BDD4-FD3DC4A3D5A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18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4B00D8-CBE2-C8E0-E771-5FC55D7E054B}"/>
              </a:ext>
            </a:extLst>
          </p:cNvPr>
          <p:cNvSpPr txBox="1"/>
          <p:nvPr/>
        </p:nvSpPr>
        <p:spPr>
          <a:xfrm>
            <a:off x="1971041" y="1008248"/>
            <a:ext cx="9606598" cy="404726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Маркетинговые исследования</a:t>
            </a:r>
            <a:endParaRPr lang="ru-KZ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Мониторинг внешнего и внутреннего восприятия компаний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Анализ покупательских предпочтения 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Оценка населением и бизнесом иностранных инвестиций и инвесторов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Уровень удовлетворенности населения качеством оказания государственных услуг 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Top-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down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исследования (NPS)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Оценка воздействия</a:t>
            </a:r>
            <a:endParaRPr lang="ru-KZ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Оценка социально-экономического воздействия (SEIA) эпидемии COVID-19 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Оценка социально-экономических последствий COVID-19 на социально уязвимые слои населения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Оценка информационных аспектов реагирования на пандемию COVID-19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ts val="900"/>
              </a:spcBef>
              <a:spcAft>
                <a:spcPts val="300"/>
              </a:spcAft>
            </a:pPr>
            <a:r>
              <a:rPr lang="ru-RU" sz="16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Обучающие программы </a:t>
            </a:r>
            <a:endParaRPr lang="ru-KZ" sz="1600" b="1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IT-школа «</a:t>
            </a:r>
            <a:r>
              <a:rPr lang="ru-RU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Talap-schools</a:t>
            </a:r>
            <a:r>
              <a:rPr lang="ru-RU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»</a:t>
            </a:r>
            <a:endParaRPr lang="ru-KZ" sz="16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9527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116751"/>
            <a:ext cx="10218657" cy="714789"/>
          </a:xfrm>
        </p:spPr>
        <p:txBody>
          <a:bodyPr>
            <a:noAutofit/>
          </a:bodyPr>
          <a:lstStyle/>
          <a:p>
            <a:r>
              <a:rPr lang="ru-RU" sz="2800" b="1"/>
              <a:t>Центр </a:t>
            </a:r>
            <a:r>
              <a:rPr lang="en-US" sz="2800" b="1"/>
              <a:t>TALAP </a:t>
            </a:r>
            <a:r>
              <a:rPr lang="ru-RU" sz="2800" b="1"/>
              <a:t>зарегистрирован в Базе НПО</a:t>
            </a:r>
            <a:endParaRPr lang="ru-RU" sz="2800" b="1">
              <a:cs typeface="Segoe UI Semibold" panose="020B07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19</a:t>
            </a:fld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6317" y="1077364"/>
            <a:ext cx="11556791" cy="522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398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5522" y="87568"/>
            <a:ext cx="10218657" cy="714789"/>
          </a:xfrm>
        </p:spPr>
        <p:txBody>
          <a:bodyPr>
            <a:noAutofit/>
          </a:bodyPr>
          <a:lstStyle/>
          <a:p>
            <a:r>
              <a:rPr lang="ru-RU" sz="2800" b="1"/>
              <a:t>Структура службы</a:t>
            </a:r>
            <a:endParaRPr lang="ru-RU" sz="280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44875" y="6447560"/>
            <a:ext cx="624840" cy="293689"/>
          </a:xfrm>
        </p:spPr>
        <p:txBody>
          <a:bodyPr/>
          <a:lstStyle/>
          <a:p>
            <a:fld id="{1B37BECF-5B9D-4991-B559-5DB9E1E65B18}" type="slidenum">
              <a:rPr lang="ru-RU" smtClean="0"/>
              <a:t>2</a:t>
            </a:fld>
            <a:endParaRPr lang="ru-RU"/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789059199"/>
              </p:ext>
            </p:extLst>
          </p:nvPr>
        </p:nvGraphicFramePr>
        <p:xfrm>
          <a:off x="356681" y="1016826"/>
          <a:ext cx="6724839" cy="57244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413964636"/>
              </p:ext>
            </p:extLst>
          </p:nvPr>
        </p:nvGraphicFramePr>
        <p:xfrm>
          <a:off x="7289230" y="599440"/>
          <a:ext cx="4658929" cy="57708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9412850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116751"/>
            <a:ext cx="10218657" cy="714789"/>
          </a:xfrm>
        </p:spPr>
        <p:txBody>
          <a:bodyPr>
            <a:noAutofit/>
          </a:bodyPr>
          <a:lstStyle/>
          <a:p>
            <a:r>
              <a:rPr lang="en-US" sz="28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TALAP Inc. LLP </a:t>
            </a:r>
            <a:r>
              <a:rPr lang="ru-RU" sz="28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зарегистрирован как участник МФЦА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44875" y="6447560"/>
            <a:ext cx="624840" cy="293689"/>
          </a:xfrm>
        </p:spPr>
        <p:txBody>
          <a:bodyPr/>
          <a:lstStyle/>
          <a:p>
            <a:fld id="{1B37BECF-5B9D-4991-B559-5DB9E1E65B18}" type="slidenum">
              <a:rPr lang="ru-RU" smtClean="0"/>
              <a:t>20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0F577C9-FBD1-4BF1-A164-AB6CFFA1B22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5448" b="44946"/>
          <a:stretch/>
        </p:blipFill>
        <p:spPr>
          <a:xfrm>
            <a:off x="2213981" y="1130710"/>
            <a:ext cx="7764038" cy="5056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6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116751"/>
            <a:ext cx="10218657" cy="714789"/>
          </a:xfrm>
        </p:spPr>
        <p:txBody>
          <a:bodyPr>
            <a:noAutofit/>
          </a:bodyPr>
          <a:lstStyle/>
          <a:p>
            <a:r>
              <a:rPr lang="ru-RU" sz="28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Центр </a:t>
            </a:r>
            <a:r>
              <a:rPr lang="en-US" sz="28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TALAP </a:t>
            </a:r>
            <a:r>
              <a:rPr lang="ru-RU" sz="28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аккредитован в качестве субъекта научной и научно-технической деятельности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244875" y="6447560"/>
            <a:ext cx="624840" cy="293689"/>
          </a:xfrm>
        </p:spPr>
        <p:txBody>
          <a:bodyPr/>
          <a:lstStyle/>
          <a:p>
            <a:fld id="{1B37BECF-5B9D-4991-B559-5DB9E1E65B18}" type="slidenum">
              <a:rPr lang="ru-RU" smtClean="0"/>
              <a:t>21</a:t>
            </a:fld>
            <a:endParaRPr lang="ru-RU"/>
          </a:p>
        </p:txBody>
      </p:sp>
      <p:pic>
        <p:nvPicPr>
          <p:cNvPr id="8" name="Рисунок 7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0D286145-703F-42AE-8751-DA5A222E5D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13" y="1011938"/>
            <a:ext cx="3809797" cy="5419170"/>
          </a:xfrm>
          <a:prstGeom prst="rect">
            <a:avLst/>
          </a:prstGeom>
        </p:spPr>
      </p:pic>
      <p:pic>
        <p:nvPicPr>
          <p:cNvPr id="10" name="Рисунок 9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8F6AD7F3-500B-4200-B194-04B23ADD941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124" y="1011938"/>
            <a:ext cx="3803067" cy="541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393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480" y="1131806"/>
            <a:ext cx="3874906" cy="5477347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867812" y="102393"/>
            <a:ext cx="10115336" cy="714789"/>
          </a:xfrm>
        </p:spPr>
        <p:txBody>
          <a:bodyPr>
            <a:noAutofit/>
          </a:bodyPr>
          <a:lstStyle/>
          <a:p>
            <a:r>
              <a:rPr lang="ru-RU" sz="2500"/>
              <a:t>Мобильное приложение и канал </a:t>
            </a:r>
            <a:r>
              <a:rPr lang="en-US" sz="2500"/>
              <a:t>TALAP Talks </a:t>
            </a:r>
            <a:r>
              <a:rPr lang="ru-RU" sz="2500"/>
              <a:t>зарегистрированы в качестве СМИ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22</a:t>
            </a:fld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53" y="1131806"/>
            <a:ext cx="3874907" cy="547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4836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971039" y="147660"/>
            <a:ext cx="9961427" cy="714789"/>
          </a:xfrm>
        </p:spPr>
        <p:txBody>
          <a:bodyPr>
            <a:normAutofit fontScale="90000"/>
          </a:bodyPr>
          <a:lstStyle/>
          <a:p>
            <a:r>
              <a:rPr lang="en-US" sz="25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TALAP Inc. LLP </a:t>
            </a:r>
            <a:r>
              <a:rPr lang="ru-RU" sz="25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зарегистрирован в Международном технологическом парке </a:t>
            </a:r>
            <a:r>
              <a:rPr lang="en-US" sz="25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IT</a:t>
            </a:r>
            <a:r>
              <a:rPr lang="ru-RU" sz="25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-</a:t>
            </a:r>
            <a:r>
              <a:rPr lang="ru-RU" sz="2500" b="1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стартапов</a:t>
            </a:r>
            <a:r>
              <a:rPr lang="ru-RU" sz="2500" b="1">
                <a:latin typeface="Segoe UI Semibold" panose="020B0702040204020203" pitchFamily="34" charset="0"/>
                <a:cs typeface="Segoe UI Semibold" panose="020B0702040204020203" pitchFamily="34" charset="0"/>
              </a:rPr>
              <a:t> Астана </a:t>
            </a:r>
            <a:r>
              <a:rPr lang="ru-RU" sz="2500" b="1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Хаб</a:t>
            </a:r>
            <a:endParaRPr lang="ru-RU" sz="250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23</a:t>
            </a:fld>
            <a:endParaRPr lang="ru-RU"/>
          </a:p>
        </p:txBody>
      </p:sp>
      <p:pic>
        <p:nvPicPr>
          <p:cNvPr id="7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054" y="1095391"/>
            <a:ext cx="3631990" cy="51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747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059623" y="147660"/>
            <a:ext cx="9872843" cy="714789"/>
          </a:xfrm>
        </p:spPr>
        <p:txBody>
          <a:bodyPr>
            <a:noAutofit/>
          </a:bodyPr>
          <a:lstStyle/>
          <a:p>
            <a:r>
              <a:rPr lang="ru-RU" sz="2500"/>
              <a:t>Сведения об авторском праве на мобильное приложение </a:t>
            </a:r>
            <a:r>
              <a:rPr lang="en-US" sz="2500"/>
              <a:t>TALAP</a:t>
            </a:r>
            <a:r>
              <a:rPr lang="ru-RU" sz="2500"/>
              <a:t>.Опросы внесены в государственный реестр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24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326" y="989328"/>
            <a:ext cx="4079586" cy="5766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90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kk-KZ" sz="2200" b="1">
                <a:ea typeface="Verdana" pitchFamily="34" charset="0"/>
                <a:cs typeface="Segoe UI" panose="020B0502040204020203" pitchFamily="34" charset="0"/>
              </a:rPr>
              <a:t>ТЕРРИТОРИАЛЬНЫЙ ОХВАТ РЕГИОНАЛЬНЫМИ СУПЕРВАЙЗЕРАМИ</a:t>
            </a:r>
            <a:endParaRPr lang="ru-RU" sz="2200" b="1">
              <a:ea typeface="Verdana" pitchFamily="34" charset="0"/>
              <a:cs typeface="Segoe UI" panose="020B0502040204020203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3</a:t>
            </a:fld>
            <a:endParaRPr lang="ru-RU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B18E54-A98B-46AF-8173-53E18D8FC9A2}"/>
              </a:ext>
            </a:extLst>
          </p:cNvPr>
          <p:cNvSpPr txBox="1"/>
          <p:nvPr/>
        </p:nvSpPr>
        <p:spPr>
          <a:xfrm>
            <a:off x="9673394" y="1398284"/>
            <a:ext cx="17475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/>
              <a:t>регионов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9EAEB4-0E00-446A-AF67-0105880D0733}"/>
              </a:ext>
            </a:extLst>
          </p:cNvPr>
          <p:cNvSpPr txBox="1"/>
          <p:nvPr/>
        </p:nvSpPr>
        <p:spPr>
          <a:xfrm>
            <a:off x="8372078" y="2633768"/>
            <a:ext cx="20120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/>
              <a:t>областных </a:t>
            </a:r>
          </a:p>
          <a:p>
            <a:r>
              <a:rPr lang="ru-RU" sz="2800"/>
              <a:t>центров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34719-ECD4-4D06-AF97-EB6472E6F79C}"/>
              </a:ext>
            </a:extLst>
          </p:cNvPr>
          <p:cNvSpPr txBox="1"/>
          <p:nvPr/>
        </p:nvSpPr>
        <p:spPr>
          <a:xfrm>
            <a:off x="8232653" y="921905"/>
            <a:ext cx="1245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>
                <a:solidFill>
                  <a:schemeClr val="accent6"/>
                </a:solidFill>
              </a:rPr>
              <a:t>20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F1A100-032E-4E05-B914-EC9D2EF6A012}"/>
              </a:ext>
            </a:extLst>
          </p:cNvPr>
          <p:cNvSpPr txBox="1"/>
          <p:nvPr/>
        </p:nvSpPr>
        <p:spPr>
          <a:xfrm>
            <a:off x="10260860" y="2387547"/>
            <a:ext cx="1245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>
                <a:solidFill>
                  <a:schemeClr val="accent6"/>
                </a:solidFill>
              </a:rPr>
              <a:t>17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61C551-A1B0-4ECB-8F68-4D39FBECDE93}"/>
              </a:ext>
            </a:extLst>
          </p:cNvPr>
          <p:cNvSpPr txBox="1"/>
          <p:nvPr/>
        </p:nvSpPr>
        <p:spPr>
          <a:xfrm>
            <a:off x="9751863" y="4259134"/>
            <a:ext cx="15411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/>
              <a:t>городов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9DF397-D106-4E8D-AD14-0CF5E0DA1C0C}"/>
              </a:ext>
            </a:extLst>
          </p:cNvPr>
          <p:cNvSpPr txBox="1"/>
          <p:nvPr/>
        </p:nvSpPr>
        <p:spPr>
          <a:xfrm>
            <a:off x="8312745" y="3949924"/>
            <a:ext cx="12458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>
                <a:solidFill>
                  <a:schemeClr val="accent6"/>
                </a:solidFill>
              </a:rPr>
              <a:t>40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584D4EB-568B-42DC-A728-6019E334DB21}"/>
              </a:ext>
            </a:extLst>
          </p:cNvPr>
          <p:cNvSpPr txBox="1"/>
          <p:nvPr/>
        </p:nvSpPr>
        <p:spPr>
          <a:xfrm>
            <a:off x="8298720" y="5780139"/>
            <a:ext cx="1600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/>
              <a:t>районов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D9AC8D-A07C-4374-B323-9CFA23D5CFFA}"/>
              </a:ext>
            </a:extLst>
          </p:cNvPr>
          <p:cNvSpPr txBox="1"/>
          <p:nvPr/>
        </p:nvSpPr>
        <p:spPr>
          <a:xfrm>
            <a:off x="10092213" y="5441587"/>
            <a:ext cx="177644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7200" b="1">
                <a:solidFill>
                  <a:schemeClr val="accent6"/>
                </a:solidFill>
              </a:rPr>
              <a:t>163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69182A-08DC-4E4D-A347-FCC7681150B1}"/>
              </a:ext>
            </a:extLst>
          </p:cNvPr>
          <p:cNvSpPr txBox="1"/>
          <p:nvPr/>
        </p:nvSpPr>
        <p:spPr>
          <a:xfrm>
            <a:off x="326113" y="5319476"/>
            <a:ext cx="7685337" cy="36946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1801"/>
              <a:t>Региональная сеть партнеров в других странах</a:t>
            </a:r>
          </a:p>
        </p:txBody>
      </p:sp>
      <p:pic>
        <p:nvPicPr>
          <p:cNvPr id="17" name="Рисунок 16" descr="Изображение выглядит как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05E5AD66-4A0C-4039-BF54-F10F498F461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26" y="5770649"/>
            <a:ext cx="712800" cy="47520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B41F228-BC67-4A31-8B38-D1F4B7758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63911" y="5770649"/>
            <a:ext cx="950400" cy="4752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29F7FC7-95E4-408C-BA34-B90D16701D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037196" y="5770649"/>
            <a:ext cx="792000" cy="4752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14AA668-A4E4-4B0B-B8FC-10211B0AF86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352081" y="5770649"/>
            <a:ext cx="950400" cy="475200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еда&#10;&#10;Автоматически созданное описание">
            <a:extLst>
              <a:ext uri="{FF2B5EF4-FFF2-40B4-BE49-F238E27FC236}">
                <a16:creationId xmlns:a16="http://schemas.microsoft.com/office/drawing/2014/main" id="{36B7A8E0-E886-4730-ADE6-A75E4893207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50" y="5770649"/>
            <a:ext cx="712800" cy="475200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4AA22D7-D252-4F56-BD7C-CBCAFB897FF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5366" y="5770649"/>
            <a:ext cx="950400" cy="475200"/>
          </a:xfrm>
          <a:prstGeom prst="rect">
            <a:avLst/>
          </a:prstGeom>
        </p:spPr>
      </p:pic>
      <p:pic>
        <p:nvPicPr>
          <p:cNvPr id="3" name="Рисунок 2" descr="Изображение выглядит как текст, снимок экрана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2C8806D4-3520-7252-7A66-F5957A661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86" y="1026444"/>
            <a:ext cx="7609524" cy="412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5142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91958"/>
            <a:ext cx="10218657" cy="714789"/>
          </a:xfrm>
        </p:spPr>
        <p:txBody>
          <a:bodyPr>
            <a:noAutofit/>
          </a:bodyPr>
          <a:lstStyle/>
          <a:p>
            <a:r>
              <a:rPr lang="ru-RU" sz="2800">
                <a:cs typeface="Segoe UI Semibold" panose="020B0702040204020203" pitchFamily="34" charset="0"/>
              </a:rPr>
              <a:t>Мобильное приложение </a:t>
            </a:r>
            <a:r>
              <a:rPr lang="en-US" sz="2800">
                <a:cs typeface="Segoe UI Semibold" panose="020B0702040204020203" pitchFamily="34" charset="0"/>
              </a:rPr>
              <a:t>TALAP.</a:t>
            </a:r>
            <a:r>
              <a:rPr lang="ru-RU" sz="2800">
                <a:cs typeface="Segoe UI Semibold" panose="020B0702040204020203" pitchFamily="34" charset="0"/>
              </a:rPr>
              <a:t> Опросы</a:t>
            </a:r>
            <a:endParaRPr lang="ru-RU" sz="2800" b="1" i="1">
              <a:solidFill>
                <a:srgbClr val="00B050"/>
              </a:solidFill>
              <a:cs typeface="Segoe UI Semibold" panose="020B07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11114533" y="7001324"/>
            <a:ext cx="624841" cy="293689"/>
          </a:xfrm>
        </p:spPr>
        <p:txBody>
          <a:bodyPr/>
          <a:lstStyle/>
          <a:p>
            <a:fld id="{1B37BECF-5B9D-4991-B559-5DB9E1E65B18}" type="slidenum">
              <a:rPr lang="ru-RU" smtClean="0"/>
              <a:t>4</a:t>
            </a:fld>
            <a:endParaRPr lang="ru-RU"/>
          </a:p>
        </p:txBody>
      </p:sp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13988BD7-879C-4494-9055-DB11014FDC9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85" y="2653374"/>
            <a:ext cx="1740596" cy="27989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537903"/>
            <a:ext cx="2601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/>
              <a:t>Более 110 000 </a:t>
            </a:r>
          </a:p>
          <a:p>
            <a:pPr algn="ctr"/>
            <a:r>
              <a:rPr lang="ru-RU" b="1"/>
              <a:t>скачиваний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01" y="2417380"/>
            <a:ext cx="1608844" cy="303092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377514" y="1512951"/>
            <a:ext cx="26563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/>
              <a:t>Платные,</a:t>
            </a:r>
          </a:p>
          <a:p>
            <a:pPr algn="ctr"/>
            <a:r>
              <a:rPr lang="ru-RU" b="1"/>
              <a:t>бесплатные </a:t>
            </a:r>
          </a:p>
          <a:p>
            <a:pPr algn="ctr"/>
            <a:r>
              <a:rPr lang="ru-RU" b="1"/>
              <a:t>опросы</a:t>
            </a:r>
          </a:p>
        </p:txBody>
      </p:sp>
      <p:pic>
        <p:nvPicPr>
          <p:cNvPr id="14" name="Объект 6"/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8262" y="2441612"/>
            <a:ext cx="1590291" cy="298245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297192" y="1518284"/>
            <a:ext cx="30616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/>
              <a:t>Публикация аналитических материалов</a:t>
            </a: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2601485" y="1561052"/>
            <a:ext cx="0" cy="3887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>
            <a:off x="4717816" y="1561052"/>
            <a:ext cx="0" cy="3887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7095882" y="1434430"/>
            <a:ext cx="4662295" cy="47936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b="1">
                <a:latin typeface="+mj-lt"/>
              </a:rPr>
              <a:t>Наличие функции загрузки и выгрузки анкетного материала на казахском и русском языках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b="1">
                <a:latin typeface="+mj-lt"/>
                <a:ea typeface="Calibri" panose="020F0502020204030204" pitchFamily="34" charset="0"/>
              </a:rPr>
              <a:t>Наличие функций контроля работы интервьюера (ограничители действий и т.д.)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b="1">
                <a:latin typeface="+mj-lt"/>
                <a:ea typeface="Calibri" panose="020F0502020204030204" pitchFamily="34" charset="0"/>
              </a:rPr>
              <a:t>Наличие функций выгрузки первичных данных в статистическую программу</a:t>
            </a:r>
            <a:endParaRPr lang="ru-RU" sz="1300" b="1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b="1">
                <a:latin typeface="+mj-lt"/>
                <a:ea typeface="Calibri" panose="020F0502020204030204" pitchFamily="34" charset="0"/>
              </a:rPr>
              <a:t>Наличие функций создания и ведения электронного маршрутного листа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b="1">
                <a:latin typeface="+mj-lt"/>
              </a:rPr>
              <a:t>Анкеты респондентов, ответивших торопливо, не принимаются в обработку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b="1">
                <a:latin typeface="+mj-lt"/>
              </a:rPr>
              <a:t>Подтверждение </a:t>
            </a:r>
            <a:r>
              <a:rPr lang="en-US" sz="1300" b="1">
                <a:latin typeface="+mj-lt"/>
              </a:rPr>
              <a:t>GPS</a:t>
            </a:r>
            <a:r>
              <a:rPr lang="ru-RU" sz="1300" b="1">
                <a:latin typeface="+mj-lt"/>
              </a:rPr>
              <a:t>-координат респондента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b="1">
                <a:latin typeface="+mj-lt"/>
              </a:rPr>
              <a:t>Возможность регистрации в качестве ПАРТНЕРА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b="1">
                <a:latin typeface="+mj-lt"/>
              </a:rPr>
              <a:t>Двухфакторная аутентификация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300" b="1">
                <a:latin typeface="+mj-lt"/>
                <a:ea typeface="Calibri" panose="020F0502020204030204" pitchFamily="34" charset="0"/>
              </a:rPr>
              <a:t>Фото-фиксация </a:t>
            </a:r>
            <a:endParaRPr lang="ru-RU" sz="1300" b="1">
              <a:latin typeface="+mj-lt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300" b="1">
              <a:latin typeface="+mj-lt"/>
            </a:endParaRPr>
          </a:p>
          <a:p>
            <a:pPr algn="just"/>
            <a:endParaRPr lang="ru-RU" sz="1300" b="1">
              <a:latin typeface="+mj-lt"/>
            </a:endParaRPr>
          </a:p>
        </p:txBody>
      </p:sp>
      <p:cxnSp>
        <p:nvCxnSpPr>
          <p:cNvPr id="37" name="Прямая соединительная линия 36"/>
          <p:cNvCxnSpPr/>
          <p:nvPr/>
        </p:nvCxnSpPr>
        <p:spPr>
          <a:xfrm>
            <a:off x="6863608" y="1536820"/>
            <a:ext cx="0" cy="388725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11547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6"/>
          <p:cNvPicPr>
            <a:picLocks noGrp="1" noChangeAspect="1"/>
          </p:cNvPicPr>
          <p:nvPr>
            <p:ph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91" t="14145" r="18088"/>
          <a:stretch/>
        </p:blipFill>
        <p:spPr>
          <a:xfrm>
            <a:off x="2520838" y="1303989"/>
            <a:ext cx="1809157" cy="1492494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500"/>
              <a:t>Квалифицированная команда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8"/>
          </p:nvPr>
        </p:nvSpPr>
        <p:spPr/>
        <p:txBody>
          <a:bodyPr anchor="t"/>
          <a:lstStyle/>
          <a:p>
            <a:fld id="{1B37BECF-5B9D-4991-B559-5DB9E1E65B18}" type="slidenum">
              <a:rPr lang="ru-RU" smtClean="0"/>
              <a:t>5</a:t>
            </a:fld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180125" y="4353399"/>
            <a:ext cx="4790908" cy="163121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1984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>
                <a:latin typeface="+mj-lt"/>
              </a:rPr>
              <a:t>Руководитель исследовательских проектов</a:t>
            </a:r>
          </a:p>
          <a:p>
            <a:pPr marL="285750" indent="-1984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>
                <a:latin typeface="+mj-lt"/>
              </a:rPr>
              <a:t>Кандидат географических наук</a:t>
            </a:r>
          </a:p>
          <a:p>
            <a:pPr marL="285750" indent="-1984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>
                <a:latin typeface="+mj-lt"/>
              </a:rPr>
              <a:t>8 лет работы старшим аналитиком в UNDP над созданием систем мониторинга раннего предупреждения конфликтов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93266" y="989858"/>
            <a:ext cx="2002637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>
                <a:latin typeface="+mj-lt"/>
              </a:rPr>
              <a:t>ХАН ЕВГЕНИЙ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36454" y="989857"/>
            <a:ext cx="2464067" cy="30777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ru-RU" sz="1400" b="1">
                <a:latin typeface="+mj-lt"/>
              </a:rPr>
              <a:t>КОЛЕСНИК КСЕНИЯ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6721388" y="4353399"/>
            <a:ext cx="4944834" cy="147732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285750" indent="-1984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+mj-lt"/>
              </a:rPr>
              <a:t>Социолог-аналитик, координатор полевых работ, специалист в программе обработки и вывода данных</a:t>
            </a:r>
          </a:p>
          <a:p>
            <a:pPr marL="285750" indent="-198438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ru-RU" sz="1600" dirty="0">
                <a:latin typeface="+mj-lt"/>
              </a:rPr>
              <a:t>11-летний опыт работы в области прикладных социальных исследований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03EB34E0-B2C1-8D2D-6870-92457856F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7491"/>
          <a:stretch/>
        </p:blipFill>
        <p:spPr>
          <a:xfrm>
            <a:off x="1358191" y="1297634"/>
            <a:ext cx="4572000" cy="24935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1369C98A-363D-494D-1236-A5D301367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8596" y="1303989"/>
            <a:ext cx="4450417" cy="250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03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86306" y="1080198"/>
            <a:ext cx="4779916" cy="26519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627" y="2277035"/>
            <a:ext cx="6564801" cy="39167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21717" y="3991812"/>
            <a:ext cx="4909094" cy="2764186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85057" y="1170210"/>
            <a:ext cx="6096000" cy="104644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2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НАЦИОНАЛЬНЫЙ ОПРОС</a:t>
            </a:r>
            <a:r>
              <a:rPr lang="ru-RU" sz="2200">
                <a:latin typeface="+mj-lt"/>
              </a:rPr>
              <a:t> </a:t>
            </a:r>
          </a:p>
          <a:p>
            <a:pPr algn="ctr"/>
            <a:r>
              <a:rPr lang="ru-RU" sz="2000">
                <a:latin typeface="+mj-lt"/>
              </a:rPr>
              <a:t>ПО ОЦЕНКЕ УРОВНЯ ВОСПРИЯТИЯ КОРРУПЦИИ </a:t>
            </a:r>
          </a:p>
          <a:p>
            <a:pPr algn="ctr"/>
            <a:r>
              <a:rPr lang="ru-RU" sz="2000">
                <a:latin typeface="+mj-lt"/>
              </a:rPr>
              <a:t>НАСЕЛЕНИЕМ С</a:t>
            </a:r>
            <a:r>
              <a:rPr lang="ru-RU" sz="2000" b="1">
                <a:latin typeface="+mj-lt"/>
              </a:rPr>
              <a:t>ТРАНЫ</a:t>
            </a:r>
            <a:endParaRPr lang="kk-KZ" sz="2000" b="1">
              <a:latin typeface="+mj-lt"/>
            </a:endParaRPr>
          </a:p>
        </p:txBody>
      </p:sp>
      <p:sp>
        <p:nvSpPr>
          <p:cNvPr id="18" name="Заголовок 3"/>
          <p:cNvSpPr>
            <a:spLocks noGrp="1"/>
          </p:cNvSpPr>
          <p:nvPr>
            <p:ph type="title"/>
          </p:nvPr>
        </p:nvSpPr>
        <p:spPr>
          <a:xfrm>
            <a:off x="1932129" y="105775"/>
            <a:ext cx="9606598" cy="714789"/>
          </a:xfrm>
        </p:spPr>
        <p:txBody>
          <a:bodyPr>
            <a:normAutofit/>
          </a:bodyPr>
          <a:lstStyle/>
          <a:p>
            <a:r>
              <a:rPr lang="ru-RU" sz="2800"/>
              <a:t>Масштабные исследования с охватом до 60 тыс. чел.</a:t>
            </a:r>
          </a:p>
        </p:txBody>
      </p:sp>
    </p:spTree>
    <p:extLst>
      <p:ext uri="{BB962C8B-B14F-4D97-AF65-F5344CB8AC3E}">
        <p14:creationId xmlns:p14="http://schemas.microsoft.com/office/powerpoint/2010/main" val="2049736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7</a:t>
            </a:fld>
            <a:endParaRPr lang="ru-RU"/>
          </a:p>
        </p:txBody>
      </p:sp>
      <p:pic>
        <p:nvPicPr>
          <p:cNvPr id="11" name="Рисунок 10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768E071E-94E2-412E-B25E-5CD1EF1BA3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21" y="1070893"/>
            <a:ext cx="4722921" cy="2656644"/>
          </a:xfrm>
          <a:prstGeom prst="rect">
            <a:avLst/>
          </a:prstGeom>
        </p:spPr>
      </p:pic>
      <p:pic>
        <p:nvPicPr>
          <p:cNvPr id="14" name="Рисунок 13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9233D079-D22E-44F6-88D2-36DE9682A41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4420" y="3840985"/>
            <a:ext cx="4722921" cy="2656643"/>
          </a:xfrm>
          <a:prstGeom prst="rect">
            <a:avLst/>
          </a:prstGeom>
        </p:spPr>
      </p:pic>
      <p:pic>
        <p:nvPicPr>
          <p:cNvPr id="9" name="Рисунок 8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444" y="2433625"/>
            <a:ext cx="6055249" cy="33329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Прямоугольник 4"/>
          <p:cNvSpPr/>
          <p:nvPr/>
        </p:nvSpPr>
        <p:spPr>
          <a:xfrm>
            <a:off x="372444" y="1098037"/>
            <a:ext cx="6096000" cy="10772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600">
                <a:latin typeface="+mj-lt"/>
                <a:cs typeface="Segoe UI Semibold" panose="020B0702040204020203" pitchFamily="34" charset="0"/>
              </a:rPr>
              <a:t>СОЦИОЛОГИЧЕСКОЕ ИССЛЕДОВАНИЕ</a:t>
            </a:r>
          </a:p>
          <a:p>
            <a:pPr algn="ctr"/>
            <a:r>
              <a:rPr lang="ru-RU" sz="1600">
                <a:latin typeface="+mj-lt"/>
                <a:cs typeface="Segoe UI Semibold" panose="020B0702040204020203" pitchFamily="34" charset="0"/>
              </a:rPr>
              <a:t>ПО ОЦЕНКЕ КАЧЕСТВА ОКАЗАНИЯ </a:t>
            </a:r>
            <a:br>
              <a:rPr lang="ru-RU" sz="1600">
                <a:latin typeface="+mj-lt"/>
                <a:cs typeface="Segoe UI Semibold" panose="020B0702040204020203" pitchFamily="34" charset="0"/>
              </a:rPr>
            </a:br>
            <a:r>
              <a:rPr lang="ru-RU" sz="1600">
                <a:latin typeface="+mj-lt"/>
                <a:cs typeface="Segoe UI Semibold" panose="020B0702040204020203" pitchFamily="34" charset="0"/>
              </a:rPr>
              <a:t>ГОСУДАРСТВЕННЫХ УСЛУГ В </a:t>
            </a:r>
          </a:p>
          <a:p>
            <a:pPr algn="ctr"/>
            <a:r>
              <a:rPr lang="ru-RU" sz="1600">
                <a:latin typeface="+mj-lt"/>
                <a:cs typeface="Segoe UI Semibold" panose="020B0702040204020203" pitchFamily="34" charset="0"/>
              </a:rPr>
              <a:t>СОЦИАЛЬНО-ТРУДОВОЙ СФЕРЕ</a:t>
            </a:r>
            <a:endParaRPr lang="ru-RU" sz="1600">
              <a:latin typeface="+mj-lt"/>
            </a:endParaRPr>
          </a:p>
        </p:txBody>
      </p:sp>
      <p:sp>
        <p:nvSpPr>
          <p:cNvPr id="15" name="Заголовок 3"/>
          <p:cNvSpPr>
            <a:spLocks noGrp="1"/>
          </p:cNvSpPr>
          <p:nvPr>
            <p:ph type="title"/>
          </p:nvPr>
        </p:nvSpPr>
        <p:spPr>
          <a:xfrm>
            <a:off x="1880371" y="124878"/>
            <a:ext cx="9606598" cy="714789"/>
          </a:xfrm>
        </p:spPr>
        <p:txBody>
          <a:bodyPr>
            <a:normAutofit/>
          </a:bodyPr>
          <a:lstStyle/>
          <a:p>
            <a:r>
              <a:rPr lang="ru-RU" sz="2800"/>
              <a:t>Комплексный характер исследований</a:t>
            </a:r>
          </a:p>
        </p:txBody>
      </p:sp>
    </p:spTree>
    <p:extLst>
      <p:ext uri="{BB962C8B-B14F-4D97-AF65-F5344CB8AC3E}">
        <p14:creationId xmlns:p14="http://schemas.microsoft.com/office/powerpoint/2010/main" val="449659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91958"/>
            <a:ext cx="10218657" cy="714789"/>
          </a:xfrm>
        </p:spPr>
        <p:txBody>
          <a:bodyPr>
            <a:noAutofit/>
          </a:bodyPr>
          <a:lstStyle/>
          <a:p>
            <a:r>
              <a:rPr lang="ru-RU" sz="2800">
                <a:cs typeface="Segoe UI Semibold" panose="020B0702040204020203" pitchFamily="34" charset="0"/>
              </a:rPr>
              <a:t>Внедрение результатов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8</a:t>
            </a:fld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7D2B22-743F-4191-BD86-100108D4D70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383" t="20523" r="6470" b="9543"/>
          <a:stretch/>
        </p:blipFill>
        <p:spPr>
          <a:xfrm>
            <a:off x="925058" y="1028425"/>
            <a:ext cx="5172636" cy="290079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5B7DF41-343A-4226-A4F5-9524C1C10A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3236" t="20523" r="6396" b="16221"/>
          <a:stretch/>
        </p:blipFill>
        <p:spPr>
          <a:xfrm>
            <a:off x="6785196" y="4156333"/>
            <a:ext cx="4881026" cy="246810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1F07B2C-7EFB-4C93-903B-45D7E963FBA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8859" t="23301" r="20704" b="4596"/>
          <a:stretch/>
        </p:blipFill>
        <p:spPr>
          <a:xfrm>
            <a:off x="7255199" y="1028425"/>
            <a:ext cx="4330647" cy="290623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22053" y="4258255"/>
            <a:ext cx="6096000" cy="2018758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</a:pPr>
            <a:r>
              <a:rPr lang="ru-RU" b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 рамках подготовки проекта программы, проведено социологическое исследование в сфере жилищного строительства</a:t>
            </a:r>
            <a:endParaRPr lang="ru-RU"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0"/>
              </a:spcAft>
            </a:pPr>
            <a:r>
              <a:rPr lang="ru-RU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Общая выборка исследования – 1140 респондентов;  </a:t>
            </a: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ru-RU" sz="15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Масштаб исследования – республиканский (17 регионов РК);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ru-RU" sz="150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Методы исследования – массовый опрос населения. </a:t>
            </a:r>
          </a:p>
        </p:txBody>
      </p:sp>
    </p:spTree>
    <p:extLst>
      <p:ext uri="{BB962C8B-B14F-4D97-AF65-F5344CB8AC3E}">
        <p14:creationId xmlns:p14="http://schemas.microsoft.com/office/powerpoint/2010/main" val="33213601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Объект 2" hidden="1">
            <a:extLst>
              <a:ext uri="{FF2B5EF4-FFF2-40B4-BE49-F238E27FC236}">
                <a16:creationId xmlns:a16="http://schemas.microsoft.com/office/drawing/2014/main" id="{2F2A0BF0-7FC8-4676-9B04-D702802DB8C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25" imgH="424" progId="TCLayout.ActiveDocument.1">
                  <p:embed/>
                </p:oleObj>
              </mc:Choice>
              <mc:Fallback>
                <p:oleObj name="think-cell Slide" r:id="rId4" imgW="425" imgH="424" progId="TCLayout.ActiveDocument.1">
                  <p:embed/>
                  <p:pic>
                    <p:nvPicPr>
                      <p:cNvPr id="3" name="Объект 2" hidden="1">
                        <a:extLst>
                          <a:ext uri="{FF2B5EF4-FFF2-40B4-BE49-F238E27FC236}">
                            <a16:creationId xmlns:a16="http://schemas.microsoft.com/office/drawing/2014/main" id="{2F2A0BF0-7FC8-4676-9B04-D702802DB8C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Прямоугольник 1" hidden="1">
            <a:extLst>
              <a:ext uri="{FF2B5EF4-FFF2-40B4-BE49-F238E27FC236}">
                <a16:creationId xmlns:a16="http://schemas.microsoft.com/office/drawing/2014/main" id="{E87DE726-BFEF-4F01-A7FB-8B179139FBE9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3000">
              <a:latin typeface="Segoe UI Semibold" panose="020B0702040204020203" pitchFamily="34" charset="0"/>
              <a:ea typeface="+mj-ea"/>
              <a:cs typeface="+mj-cs"/>
              <a:sym typeface="Segoe UI Semibold" panose="020B0702040204020203" pitchFamily="34" charset="0"/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9F3F241-F240-40EA-907D-8E02A73A9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343" y="91958"/>
            <a:ext cx="10218657" cy="714789"/>
          </a:xfrm>
        </p:spPr>
        <p:txBody>
          <a:bodyPr>
            <a:noAutofit/>
          </a:bodyPr>
          <a:lstStyle/>
          <a:p>
            <a:r>
              <a:rPr lang="ru-RU" sz="2800"/>
              <a:t>Общественно значимые проекты</a:t>
            </a:r>
            <a:endParaRPr lang="ru-RU" sz="2800">
              <a:cs typeface="Segoe UI Semibold" panose="020B0702040204020203" pitchFamily="34" charset="0"/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FEF487-F17B-41ED-94E0-8F918DD67D7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B37BECF-5B9D-4991-B559-5DB9E1E65B18}" type="slidenum">
              <a:rPr lang="ru-RU" smtClean="0"/>
              <a:t>9</a:t>
            </a:fld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FDAF73-7487-434C-BB34-68534B7FE9F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912" t="19738" r="7941" b="9412"/>
          <a:stretch/>
        </p:blipFill>
        <p:spPr>
          <a:xfrm>
            <a:off x="488021" y="1183340"/>
            <a:ext cx="4616639" cy="2622871"/>
          </a:xfrm>
          <a:prstGeom prst="rect">
            <a:avLst/>
          </a:prstGeom>
        </p:spPr>
      </p:pic>
      <p:pic>
        <p:nvPicPr>
          <p:cNvPr id="8" name="Рисунок 7" descr="Изображение выглядит как текст,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34869774-F18D-4B3D-80BE-D3E09C796E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1" y="4041922"/>
            <a:ext cx="3478383" cy="1972909"/>
          </a:xfrm>
          <a:prstGeom prst="rect">
            <a:avLst/>
          </a:prstGeom>
        </p:spPr>
      </p:pic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31983D2E-579A-4725-85E7-8903B0A7605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121" y="4041921"/>
            <a:ext cx="3507395" cy="1972909"/>
          </a:xfrm>
          <a:prstGeom prst="rect">
            <a:avLst/>
          </a:prstGeom>
        </p:spPr>
      </p:pic>
      <p:pic>
        <p:nvPicPr>
          <p:cNvPr id="7" name="Рисунок 6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E52DA01E-EB7C-1326-D2CF-788E4D097D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598" y="1761233"/>
            <a:ext cx="3555137" cy="4239052"/>
          </a:xfrm>
          <a:prstGeom prst="rect">
            <a:avLst/>
          </a:prstGeom>
        </p:spPr>
      </p:pic>
      <p:pic>
        <p:nvPicPr>
          <p:cNvPr id="9" name="Рисунок 8" descr="Изображение выглядит как снимок экран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BCF45A48-C78D-BFFF-B5A6-6E1DE8ADEB3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60" y="1183340"/>
            <a:ext cx="3815134" cy="2697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9476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dMNSkLhTGKeaLy8_yKOv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68cszneQh.MjRbcy0kpIQ"/>
</p:tagLst>
</file>

<file path=ppt/theme/theme1.xml><?xml version="1.0" encoding="utf-8"?>
<a:theme xmlns:a="http://schemas.openxmlformats.org/drawingml/2006/main" name="Тема Office">
  <a:themeElements>
    <a:clrScheme name="TALAP">
      <a:dk1>
        <a:srgbClr val="00132A"/>
      </a:dk1>
      <a:lt1>
        <a:srgbClr val="FFFFFF"/>
      </a:lt1>
      <a:dk2>
        <a:srgbClr val="003578"/>
      </a:dk2>
      <a:lt2>
        <a:srgbClr val="FFFFFF"/>
      </a:lt2>
      <a:accent1>
        <a:srgbClr val="E62222"/>
      </a:accent1>
      <a:accent2>
        <a:srgbClr val="FFFFFF"/>
      </a:accent2>
      <a:accent3>
        <a:srgbClr val="00132A"/>
      </a:accent3>
      <a:accent4>
        <a:srgbClr val="003578"/>
      </a:accent4>
      <a:accent5>
        <a:srgbClr val="000000"/>
      </a:accent5>
      <a:accent6>
        <a:srgbClr val="E62222"/>
      </a:accent6>
      <a:hlink>
        <a:srgbClr val="003578"/>
      </a:hlink>
      <a:folHlink>
        <a:srgbClr val="00132A"/>
      </a:folHlink>
    </a:clrScheme>
    <a:fontScheme name="Другая 2">
      <a:majorFont>
        <a:latin typeface="Segoe UI Semibold"/>
        <a:ea typeface=""/>
        <a:cs typeface=""/>
      </a:majorFont>
      <a:minorFont>
        <a:latin typeface="Segoe U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8_TALAP-ppt" id="{6A85381D-ED36-4673-83A8-821817DE95A2}" vid="{6E7B6621-FE31-4CC5-BD2B-F1B5884F822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a9fe94e-660f-4ae5-a3e5-34589809715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2D3B33CE73A11D4BAF0FCFA6CBA39AF4" ma:contentTypeVersion="17" ma:contentTypeDescription="Создание документа." ma:contentTypeScope="" ma:versionID="66bd7a8d7cbabfe0ac1eebedd400ddd9">
  <xsd:schema xmlns:xsd="http://www.w3.org/2001/XMLSchema" xmlns:xs="http://www.w3.org/2001/XMLSchema" xmlns:p="http://schemas.microsoft.com/office/2006/metadata/properties" xmlns:ns3="734844bc-ea09-4312-8243-ce5bf474b4f2" xmlns:ns4="aa9fe94e-660f-4ae5-a3e5-345898097151" targetNamespace="http://schemas.microsoft.com/office/2006/metadata/properties" ma:root="true" ma:fieldsID="2dcdf227645f02698efef52ee58ba0ed" ns3:_="" ns4:_="">
    <xsd:import namespace="734844bc-ea09-4312-8243-ce5bf474b4f2"/>
    <xsd:import namespace="aa9fe94e-660f-4ae5-a3e5-345898097151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DateTaken" minOccurs="0"/>
                <xsd:element ref="ns4:MediaLengthInSeconds" minOccurs="0"/>
                <xsd:element ref="ns4:_activity" minOccurs="0"/>
                <xsd:element ref="ns4:MediaServiceObjectDetectorVersions" minOccurs="0"/>
                <xsd:element ref="ns4:MediaServiceSystemTag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4844bc-ea09-4312-8243-ce5bf474b4f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Совместно с подробностями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Хэш подсказки о совместном доступе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9fe94e-660f-4ae5-a3e5-34589809715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3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314C82-A9DC-49F1-A2CA-22D468CD9F0A}">
  <ds:schemaRefs>
    <ds:schemaRef ds:uri="http://schemas.microsoft.com/office/2006/metadata/properties"/>
    <ds:schemaRef ds:uri="aa9fe94e-660f-4ae5-a3e5-345898097151"/>
    <ds:schemaRef ds:uri="http://www.w3.org/XML/1998/namespace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734844bc-ea09-4312-8243-ce5bf474b4f2"/>
    <ds:schemaRef ds:uri="http://purl.org/dc/terms/"/>
    <ds:schemaRef ds:uri="http://schemas.openxmlformats.org/package/2006/metadata/core-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F761104-9BD5-49A9-84E7-A10DF31865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8E3E56-5DBD-4671-9666-24BDD3A6006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34844bc-ea09-4312-8243-ce5bf474b4f2"/>
    <ds:schemaRef ds:uri="aa9fe94e-660f-4ae5-a3e5-34589809715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8_TALAP-ppt</Template>
  <TotalTime>30</TotalTime>
  <Words>883</Words>
  <Application>Microsoft Office PowerPoint</Application>
  <PresentationFormat>Широкоэкранный</PresentationFormat>
  <Paragraphs>157</Paragraphs>
  <Slides>24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34" baseType="lpstr">
      <vt:lpstr>Arial</vt:lpstr>
      <vt:lpstr>Arial Narrow</vt:lpstr>
      <vt:lpstr>Calibri</vt:lpstr>
      <vt:lpstr>Segoe UI</vt:lpstr>
      <vt:lpstr>Segoe UI Semibold</vt:lpstr>
      <vt:lpstr>Symbol</vt:lpstr>
      <vt:lpstr>Verdana</vt:lpstr>
      <vt:lpstr>Wingdings</vt:lpstr>
      <vt:lpstr>Тема Office</vt:lpstr>
      <vt:lpstr>think-cell Slide</vt:lpstr>
      <vt:lpstr>Социологическая служба  Центра прикладных исследований «TALAP»</vt:lpstr>
      <vt:lpstr>Структура службы</vt:lpstr>
      <vt:lpstr>ТЕРРИТОРИАЛЬНЫЙ ОХВАТ РЕГИОНАЛЬНЫМИ СУПЕРВАЙЗЕРАМИ</vt:lpstr>
      <vt:lpstr>Мобильное приложение TALAP. Опросы</vt:lpstr>
      <vt:lpstr>Квалифицированная команда</vt:lpstr>
      <vt:lpstr>Масштабные исследования с охватом до 60 тыс. чел.</vt:lpstr>
      <vt:lpstr>Комплексный характер исследований</vt:lpstr>
      <vt:lpstr>Внедрение результатов</vt:lpstr>
      <vt:lpstr>Общественно значимые проекты</vt:lpstr>
      <vt:lpstr>Участие в разработке налогового законодательства</vt:lpstr>
      <vt:lpstr>Публичное продвижение итогов исследований</vt:lpstr>
      <vt:lpstr>Поддержка стратегического развития регионов</vt:lpstr>
      <vt:lpstr>Поддержка бизнес-решений</vt:lpstr>
      <vt:lpstr>Совместные международные проекты</vt:lpstr>
      <vt:lpstr>Собственный мониторинг </vt:lpstr>
      <vt:lpstr>Примеры реализованных исследований</vt:lpstr>
      <vt:lpstr>Примеры реализованных исследований</vt:lpstr>
      <vt:lpstr>Примеры реализованных исследований</vt:lpstr>
      <vt:lpstr>Центр TALAP зарегистрирован в Базе НПО</vt:lpstr>
      <vt:lpstr>TALAP Inc. LLP зарегистрирован как участник МФЦА</vt:lpstr>
      <vt:lpstr>Центр TALAP аккредитован в качестве субъекта научной и научно-технической деятельности</vt:lpstr>
      <vt:lpstr>Мобильное приложение и канал TALAP Talks зарегистрированы в качестве СМИ</vt:lpstr>
      <vt:lpstr>TALAP Inc. LLP зарегистрирован в Международном технологическом парке IT-стартапов Астана Хаб</vt:lpstr>
      <vt:lpstr>Сведения об авторском праве на мобильное приложение TALAP.Опросы внесены в государственный реестр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Налоговое регулирование рынка труда Казахстана</dc:title>
  <dc:creator>Askar Kyssykov</dc:creator>
  <cp:lastModifiedBy>Евгений Хан</cp:lastModifiedBy>
  <cp:revision>3</cp:revision>
  <cp:lastPrinted>2019-07-01T05:05:40Z</cp:lastPrinted>
  <dcterms:created xsi:type="dcterms:W3CDTF">2019-02-26T07:20:03Z</dcterms:created>
  <dcterms:modified xsi:type="dcterms:W3CDTF">2024-02-21T07:33:20Z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0x0101002D3B33CE73A11D4BAF0FCFA6CBA39AF4</vt:lpwstr>
  </property>
  <property fmtid="{D5CDD505-2E9C-101B-9397-08002B2CF9AE}" pid="3" name="MediaServiceImageTags">
    <vt:lpwstr/>
  </property>
</Properties>
</file>