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20" r:id="rId1"/>
  </p:sldMasterIdLst>
  <p:notesMasterIdLst>
    <p:notesMasterId r:id="rId13"/>
  </p:notesMasterIdLst>
  <p:handoutMasterIdLst>
    <p:handoutMasterId r:id="rId14"/>
  </p:handoutMasterIdLst>
  <p:sldIdLst>
    <p:sldId id="288" r:id="rId2"/>
    <p:sldId id="1823" r:id="rId3"/>
    <p:sldId id="1824" r:id="rId4"/>
    <p:sldId id="1825" r:id="rId5"/>
    <p:sldId id="1826" r:id="rId6"/>
    <p:sldId id="1827" r:id="rId7"/>
    <p:sldId id="1828" r:id="rId8"/>
    <p:sldId id="1829" r:id="rId9"/>
    <p:sldId id="1830" r:id="rId10"/>
    <p:sldId id="1831" r:id="rId11"/>
    <p:sldId id="281" r:id="rId12"/>
  </p:sldIdLst>
  <p:sldSz cx="10080625" cy="6300788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5" userDrawn="1">
          <p15:clr>
            <a:srgbClr val="A4A3A4"/>
          </p15:clr>
        </p15:guide>
        <p15:guide id="3" orient="horz" pos="1984" userDrawn="1">
          <p15:clr>
            <a:srgbClr val="A4A3A4"/>
          </p15:clr>
        </p15:guide>
        <p15:guide id="4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lashnikov Kirill" initials="KK" lastIdx="1" clrIdx="0">
    <p:extLst>
      <p:ext uri="{19B8F6BF-5375-455C-9EA6-DF929625EA0E}">
        <p15:presenceInfo xmlns:p15="http://schemas.microsoft.com/office/powerpoint/2012/main" userId="S-1-5-21-4052747859-2870352027-3192777929-1106" providerId="AD"/>
      </p:ext>
    </p:extLst>
  </p:cmAuthor>
  <p:cmAuthor id="2" name="Natalya Jamysheva" initials="NJ" lastIdx="1" clrIdx="1">
    <p:extLst>
      <p:ext uri="{19B8F6BF-5375-455C-9EA6-DF929625EA0E}">
        <p15:presenceInfo xmlns:p15="http://schemas.microsoft.com/office/powerpoint/2012/main" userId="S::n.jamysheva@halyk.finance::c342c35f-0ab2-4083-ba02-c09942eec0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66"/>
    <a:srgbClr val="0000FF"/>
    <a:srgbClr val="008264"/>
    <a:srgbClr val="B4C7E7"/>
    <a:srgbClr val="C5E0B4"/>
    <a:srgbClr val="F8CBAD"/>
    <a:srgbClr val="FEF1D0"/>
    <a:srgbClr val="FFE699"/>
    <a:srgbClr val="DBDBDB"/>
    <a:srgbClr val="4F5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>
      <p:cViewPr varScale="1">
        <p:scale>
          <a:sx n="120" d="100"/>
          <a:sy n="120" d="100"/>
        </p:scale>
        <p:origin x="888" y="108"/>
      </p:cViewPr>
      <p:guideLst>
        <p:guide orient="horz" pos="1985"/>
        <p:guide orient="horz" pos="1984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rzhan\Desktop\BTAS\presentation\&#1054;&#1058;&#1063;&#1045;&#1058;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b="1" baseline="0" dirty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название диаграммы          </a:t>
            </a:r>
            <a:r>
              <a:rPr lang="en-US" sz="1000" b="1" baseline="0" dirty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000" b="1" baseline="0" dirty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млрд. тг.)</a:t>
            </a:r>
            <a:endParaRPr lang="ru-RU" sz="9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3.9377569158982349E-2"/>
          <c:y val="3.406427063659593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444160"/>
        <c:axId val="67495424"/>
      </c:barChart>
      <c:catAx>
        <c:axId val="52444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67495424"/>
        <c:crosses val="autoZero"/>
        <c:auto val="1"/>
        <c:lblAlgn val="ctr"/>
        <c:lblOffset val="100"/>
        <c:noMultiLvlLbl val="0"/>
      </c:catAx>
      <c:valAx>
        <c:axId val="67495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5244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02E96FE9-8DCC-4BE0-8CFF-7A617C84C390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877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877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B50E4FF-A428-4740-A810-E3EDE4331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3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B59E018E-78DF-49EC-A75F-4ABDCFD412CB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2313" y="1243013"/>
            <a:ext cx="53641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1"/>
            <a:ext cx="5447030" cy="3914239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877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DDB0841A-8756-44CD-A602-95D046103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07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11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5450" y="747713"/>
            <a:ext cx="5959475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5863" fontAlgn="auto">
              <a:spcBef>
                <a:spcPts val="0"/>
              </a:spcBef>
              <a:spcAft>
                <a:spcPts val="0"/>
              </a:spcAft>
              <a:defRPr/>
            </a:pPr>
            <a:fld id="{DAFB414D-BD81-46D7-90CC-C6F6B45C9BD7}" type="slidenum">
              <a:rPr lang="ru-KZ" sz="1200">
                <a:solidFill>
                  <a:prstClr val="black"/>
                </a:solidFill>
                <a:latin typeface="Calibri" panose="020F0502020204030204"/>
              </a:rPr>
              <a:pPr defTabSz="915863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KZ" sz="12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36165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78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54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89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565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567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17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03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F35F4-BC5F-2ED6-6720-6F2279481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96B09-1ADB-7638-4D21-A29DD12CB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CCA60C5-3E72-37B3-9F70-B7C2FF75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566455-8E63-217E-D61D-F399B91B6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0841A-8756-44CD-A602-95D0461033D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78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halykbank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halykbank.kz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hyperlink" Target="https://www.facebook.com/halykbank/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halykbank.kz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18" Type="http://schemas.openxmlformats.org/officeDocument/2006/relationships/hyperlink" Target="https://www.facebook.com/halykbank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17" Type="http://schemas.openxmlformats.org/officeDocument/2006/relationships/hyperlink" Target="https://halykbank.kz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16.png"/><Relationship Id="rId15" Type="http://schemas.openxmlformats.org/officeDocument/2006/relationships/image" Target="../media/image24.png"/><Relationship Id="rId10" Type="http://schemas.openxmlformats.org/officeDocument/2006/relationships/image" Target="../media/image20.png"/><Relationship Id="rId4" Type="http://schemas.microsoft.com/office/2007/relationships/hdphoto" Target="../media/hdphoto1.wdp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hyperlink" Target="https://www.facebook.com/halykbank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halykbank.kz/" TargetMode="Externa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12.png"/><Relationship Id="rId17" Type="http://schemas.openxmlformats.org/officeDocument/2006/relationships/hyperlink" Target="https://www.facebook.com/halykbank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halykbank.kz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facebook.com/halykbank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halykbank.kz/" TargetMode="Externa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png"/><Relationship Id="rId1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hyperlink" Target="https://www.facebook.com/halykbank/" TargetMode="External"/><Relationship Id="rId15" Type="http://schemas.openxmlformats.org/officeDocument/2006/relationships/image" Target="../media/image23.png"/><Relationship Id="rId10" Type="http://schemas.openxmlformats.org/officeDocument/2006/relationships/image" Target="../media/image19.png"/><Relationship Id="rId4" Type="http://schemas.openxmlformats.org/officeDocument/2006/relationships/hyperlink" Target="https://halykbank.kz/" TargetMode="External"/><Relationship Id="rId9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microsoft.com/office/2007/relationships/hdphoto" Target="../media/hdphoto2.wdp"/><Relationship Id="rId2" Type="http://schemas.openxmlformats.org/officeDocument/2006/relationships/image" Target="../media/image1.png"/><Relationship Id="rId16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15.png"/><Relationship Id="rId15" Type="http://schemas.openxmlformats.org/officeDocument/2006/relationships/hyperlink" Target="https://www.facebook.com/halykbank/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hyperlink" Target="https://halykbank.kz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8.png"/><Relationship Id="rId4" Type="http://schemas.microsoft.com/office/2007/relationships/hdphoto" Target="../media/hdphoto2.wdp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9.png"/><Relationship Id="rId4" Type="http://schemas.microsoft.com/office/2007/relationships/hdphoto" Target="../media/hdphoto2.wdp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0.png"/><Relationship Id="rId4" Type="http://schemas.microsoft.com/office/2007/relationships/hdphoto" Target="../media/hdphoto2.wdp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5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11" Type="http://schemas.openxmlformats.org/officeDocument/2006/relationships/image" Target="../media/image13.png"/><Relationship Id="rId5" Type="http://schemas.openxmlformats.org/officeDocument/2006/relationships/chart" Target="../charts/chart1.xml"/><Relationship Id="rId10" Type="http://schemas.openxmlformats.org/officeDocument/2006/relationships/image" Target="../media/image8.png"/><Relationship Id="rId4" Type="http://schemas.microsoft.com/office/2007/relationships/hdphoto" Target="../media/hdphoto2.wdp"/><Relationship Id="rId9" Type="http://schemas.openxmlformats.org/officeDocument/2006/relationships/image" Target="../media/image32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3.png"/><Relationship Id="rId4" Type="http://schemas.microsoft.com/office/2007/relationships/hdphoto" Target="../media/hdphoto2.wdp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4.png"/><Relationship Id="rId4" Type="http://schemas.openxmlformats.org/officeDocument/2006/relationships/image" Target="../media/image29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5.png"/><Relationship Id="rId18" Type="http://schemas.openxmlformats.org/officeDocument/2006/relationships/hyperlink" Target="https://www.facebook.com/halykfinance.kz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hyperlink" Target="https://www.facebook.com/halykbank/" TargetMode="External"/><Relationship Id="rId2" Type="http://schemas.openxmlformats.org/officeDocument/2006/relationships/image" Target="../media/image6.png"/><Relationship Id="rId16" Type="http://schemas.openxmlformats.org/officeDocument/2006/relationships/hyperlink" Target="https://halykfinance.kz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microsoft.com/office/2007/relationships/hdphoto" Target="../media/hdphoto2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F9C27-B8DC-4366-AC8C-6509CAB7B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078" y="1031171"/>
            <a:ext cx="7560469" cy="2193608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1DADE1-59B7-41C2-A765-1EE8BBE58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078" y="3309373"/>
            <a:ext cx="7560469" cy="15212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4A3074-44F4-4FD9-8A4F-9F7AE880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D09F27-19C5-4BA3-A05C-D316C9FD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1A9088-0DD3-4DF4-BD19-4E09C49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74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C9F534-89D8-4265-AB71-1B11A858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18B844-FCC5-441D-B79D-9E5BD9C6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18A90B-EA46-4693-9570-9A07DC26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016A6-5773-407B-93F4-39E232B3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6EE7FC-E41E-436A-8321-A54931C77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9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9FA76C-B6A1-484B-82D7-D49481A09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13947" y="335458"/>
            <a:ext cx="2173635" cy="533962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4CB408-FEF5-4D8A-A5F1-495EBAE9F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3043" y="335458"/>
            <a:ext cx="6394896" cy="53396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9635E-9AA3-4C98-8752-E5EEB0C3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DC3EFD-A780-489B-8F43-1D930365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D517DB-538E-40B0-8FA8-32A9D6A4E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7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ПАСИБО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3D1B6FB-CE47-4393-8744-E58E814ED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152" y="4953623"/>
            <a:ext cx="1891748" cy="517500"/>
          </a:xfrm>
          <a:prstGeom prst="rect">
            <a:avLst/>
          </a:prstGeom>
        </p:spPr>
      </p:pic>
      <p:pic>
        <p:nvPicPr>
          <p:cNvPr id="6" name="Рисунок 5" descr="002.png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39308"/>
          <a:stretch>
            <a:fillRect/>
          </a:stretch>
        </p:blipFill>
        <p:spPr>
          <a:xfrm>
            <a:off x="0" y="2070274"/>
            <a:ext cx="9233238" cy="151216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19136" y="2358308"/>
            <a:ext cx="8187133" cy="99001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ru-RU" sz="2600" b="1" spc="20" dirty="0">
                <a:ln w="3175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</a:t>
            </a:r>
          </a:p>
          <a:p>
            <a:pPr>
              <a:lnSpc>
                <a:spcPts val="3500"/>
              </a:lnSpc>
            </a:pPr>
            <a:r>
              <a:rPr lang="ru-RU" sz="2600" b="1" spc="20" dirty="0">
                <a:ln w="3175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  <p:pic>
        <p:nvPicPr>
          <p:cNvPr id="9" name="Рисунок 8" descr="022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73769" y="2358306"/>
            <a:ext cx="1062162" cy="106216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67778" y="50480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hlinkClick r:id="rId8"/>
          </p:cNvPr>
          <p:cNvSpPr txBox="1"/>
          <p:nvPr userDrawn="1"/>
        </p:nvSpPr>
        <p:spPr>
          <a:xfrm>
            <a:off x="2567966" y="5059085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facebook.com/halykfinance.kz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911320" y="3948251"/>
            <a:ext cx="4258800" cy="3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400" dirty="0">
                <a:ln w="952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Контакты разработчиков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490387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02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39308"/>
          <a:stretch>
            <a:fillRect/>
          </a:stretch>
        </p:blipFill>
        <p:spPr>
          <a:xfrm>
            <a:off x="0" y="1998266"/>
            <a:ext cx="9233238" cy="1512168"/>
          </a:xfrm>
          <a:prstGeom prst="rect">
            <a:avLst/>
          </a:prstGeom>
        </p:spPr>
      </p:pic>
      <p:pic>
        <p:nvPicPr>
          <p:cNvPr id="9" name="Рисунок 8" descr="010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848" y="1134170"/>
            <a:ext cx="914843" cy="918146"/>
          </a:xfrm>
          <a:prstGeom prst="rect">
            <a:avLst/>
          </a:prstGeom>
        </p:spPr>
      </p:pic>
      <p:pic>
        <p:nvPicPr>
          <p:cNvPr id="10" name="Рисунок 9" descr="00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22759" y="1494210"/>
            <a:ext cx="3442242" cy="2808312"/>
          </a:xfrm>
          <a:prstGeom prst="rect">
            <a:avLst/>
          </a:prstGeom>
        </p:spPr>
      </p:pic>
      <p:pic>
        <p:nvPicPr>
          <p:cNvPr id="11" name="Рисунок 10" descr="003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649453" y="1624780"/>
            <a:ext cx="1775005" cy="1775005"/>
          </a:xfrm>
          <a:prstGeom prst="rect">
            <a:avLst/>
          </a:prstGeom>
        </p:spPr>
      </p:pic>
      <p:pic>
        <p:nvPicPr>
          <p:cNvPr id="12" name="Рисунок 11" descr="002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6463183" y="1534158"/>
            <a:ext cx="551519" cy="551519"/>
          </a:xfrm>
          <a:prstGeom prst="rect">
            <a:avLst/>
          </a:prstGeom>
        </p:spPr>
      </p:pic>
      <p:pic>
        <p:nvPicPr>
          <p:cNvPr id="13" name="Рисунок 12" descr="004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237531" y="1786950"/>
            <a:ext cx="516653" cy="516653"/>
          </a:xfrm>
          <a:prstGeom prst="rect">
            <a:avLst/>
          </a:prstGeom>
        </p:spPr>
      </p:pic>
      <p:pic>
        <p:nvPicPr>
          <p:cNvPr id="14" name="Рисунок 13" descr="005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8753381" y="1938673"/>
            <a:ext cx="733182" cy="733182"/>
          </a:xfrm>
          <a:prstGeom prst="rect">
            <a:avLst/>
          </a:prstGeom>
        </p:spPr>
      </p:pic>
      <p:pic>
        <p:nvPicPr>
          <p:cNvPr id="15" name="Рисунок 14" descr="006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 flipH="1">
            <a:off x="8505862" y="2860045"/>
            <a:ext cx="862145" cy="862145"/>
          </a:xfrm>
          <a:prstGeom prst="rect">
            <a:avLst/>
          </a:prstGeom>
        </p:spPr>
      </p:pic>
      <p:pic>
        <p:nvPicPr>
          <p:cNvPr id="16" name="Рисунок 15" descr="007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7721680" y="3352552"/>
            <a:ext cx="671966" cy="671966"/>
          </a:xfrm>
          <a:prstGeom prst="rect">
            <a:avLst/>
          </a:prstGeom>
        </p:spPr>
      </p:pic>
      <p:pic>
        <p:nvPicPr>
          <p:cNvPr id="17" name="Рисунок 16" descr="008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6496535" y="3513227"/>
            <a:ext cx="603854" cy="603854"/>
          </a:xfrm>
          <a:prstGeom prst="rect">
            <a:avLst/>
          </a:prstGeom>
        </p:spPr>
      </p:pic>
      <p:pic>
        <p:nvPicPr>
          <p:cNvPr id="18" name="Рисунок 17" descr="009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400352" y="2887098"/>
            <a:ext cx="732190" cy="732190"/>
          </a:xfrm>
          <a:prstGeom prst="rect">
            <a:avLst/>
          </a:prstGeom>
        </p:spPr>
      </p:pic>
      <p:pic>
        <p:nvPicPr>
          <p:cNvPr id="19" name="Рисунок 18" descr="001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593796" y="1577315"/>
            <a:ext cx="877994" cy="87799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867778" y="50480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17"/>
          </p:cNvPr>
          <p:cNvSpPr txBox="1"/>
          <p:nvPr userDrawn="1"/>
        </p:nvSpPr>
        <p:spPr>
          <a:xfrm>
            <a:off x="2567966" y="5059085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facebook.com/</a:t>
            </a:r>
            <a:r>
              <a:rPr lang="en-US" sz="1200" u="sng" kern="1200" dirty="0">
                <a:solidFill>
                  <a:srgbClr val="0082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halyk</a:t>
            </a:r>
            <a:r>
              <a:rPr lang="en-US" sz="1200" u="sng" kern="1200" dirty="0">
                <a:solidFill>
                  <a:srgbClr val="0082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finance.kz</a:t>
            </a:r>
          </a:p>
        </p:txBody>
      </p:sp>
      <p:sp>
        <p:nvSpPr>
          <p:cNvPr id="27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42902" y="2145895"/>
            <a:ext cx="4798800" cy="129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Обложка А1: акцентный деловой шаблон и короткий заголовок</a:t>
            </a:r>
          </a:p>
        </p:txBody>
      </p:sp>
      <p:sp>
        <p:nvSpPr>
          <p:cNvPr id="42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335" y="3950297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58A19F1-8C60-4284-96B8-BCF633A0362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490" y="4934965"/>
            <a:ext cx="1891748" cy="5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43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7382647-BE5F-42C4-BC25-26705C1E86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490" y="4934965"/>
            <a:ext cx="1891748" cy="517500"/>
          </a:xfrm>
          <a:prstGeom prst="rect">
            <a:avLst/>
          </a:prstGeom>
        </p:spPr>
      </p:pic>
      <p:pic>
        <p:nvPicPr>
          <p:cNvPr id="7" name="Рисунок 6" descr="002.png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39308"/>
          <a:stretch>
            <a:fillRect/>
          </a:stretch>
        </p:blipFill>
        <p:spPr>
          <a:xfrm>
            <a:off x="0" y="2070274"/>
            <a:ext cx="9233238" cy="1512168"/>
          </a:xfrm>
          <a:prstGeom prst="rect">
            <a:avLst/>
          </a:prstGeom>
        </p:spPr>
      </p:pic>
      <p:pic>
        <p:nvPicPr>
          <p:cNvPr id="8" name="Рисунок 7" descr="010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09798" y="1134170"/>
            <a:ext cx="918146" cy="918146"/>
          </a:xfrm>
          <a:prstGeom prst="rect">
            <a:avLst/>
          </a:prstGeom>
        </p:spPr>
      </p:pic>
      <p:pic>
        <p:nvPicPr>
          <p:cNvPr id="9" name="Рисунок 8" descr="001.png"/>
          <p:cNvPicPr>
            <a:picLocks noChangeAspect="1"/>
          </p:cNvPicPr>
          <p:nvPr userDrawn="1"/>
        </p:nvPicPr>
        <p:blipFill>
          <a:blip r:embed="rId6" cstate="print"/>
          <a:srcRect t="5860"/>
          <a:stretch>
            <a:fillRect/>
          </a:stretch>
        </p:blipFill>
        <p:spPr>
          <a:xfrm>
            <a:off x="5839848" y="1626630"/>
            <a:ext cx="3426212" cy="2631423"/>
          </a:xfrm>
          <a:prstGeom prst="rect">
            <a:avLst/>
          </a:prstGeom>
        </p:spPr>
      </p:pic>
      <p:pic>
        <p:nvPicPr>
          <p:cNvPr id="10" name="Рисунок 9" descr="00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348944" y="1708270"/>
            <a:ext cx="873905" cy="877060"/>
          </a:xfrm>
          <a:prstGeom prst="rect">
            <a:avLst/>
          </a:prstGeom>
        </p:spPr>
      </p:pic>
      <p:pic>
        <p:nvPicPr>
          <p:cNvPr id="11" name="Рисунок 10" descr="002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453479" y="1305725"/>
            <a:ext cx="548951" cy="548951"/>
          </a:xfrm>
          <a:prstGeom prst="rect">
            <a:avLst/>
          </a:prstGeom>
        </p:spPr>
      </p:pic>
      <p:pic>
        <p:nvPicPr>
          <p:cNvPr id="12" name="Рисунок 11" descr="004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8294375" y="1746291"/>
            <a:ext cx="514247" cy="514247"/>
          </a:xfrm>
          <a:prstGeom prst="rect">
            <a:avLst/>
          </a:prstGeom>
        </p:spPr>
      </p:pic>
      <p:pic>
        <p:nvPicPr>
          <p:cNvPr id="13" name="Рисунок 12" descr="005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870419" y="1993167"/>
            <a:ext cx="641810" cy="641810"/>
          </a:xfrm>
          <a:prstGeom prst="rect">
            <a:avLst/>
          </a:prstGeom>
        </p:spPr>
      </p:pic>
      <p:pic>
        <p:nvPicPr>
          <p:cNvPr id="14" name="Рисунок 13" descr="006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8782461" y="2822292"/>
            <a:ext cx="858130" cy="858130"/>
          </a:xfrm>
          <a:prstGeom prst="rect">
            <a:avLst/>
          </a:prstGeom>
        </p:spPr>
      </p:pic>
      <p:pic>
        <p:nvPicPr>
          <p:cNvPr id="15" name="Рисунок 14" descr="007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864832" y="3310927"/>
            <a:ext cx="668837" cy="671992"/>
          </a:xfrm>
          <a:prstGeom prst="rect">
            <a:avLst/>
          </a:prstGeom>
        </p:spPr>
      </p:pic>
      <p:pic>
        <p:nvPicPr>
          <p:cNvPr id="16" name="Рисунок 15" descr="008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536489" y="3393936"/>
            <a:ext cx="671992" cy="671992"/>
          </a:xfrm>
          <a:prstGeom prst="rect">
            <a:avLst/>
          </a:prstGeom>
        </p:spPr>
      </p:pic>
      <p:pic>
        <p:nvPicPr>
          <p:cNvPr id="17" name="Рисунок 16" descr="009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469822" y="2803939"/>
            <a:ext cx="728780" cy="728780"/>
          </a:xfrm>
          <a:prstGeom prst="rect">
            <a:avLst/>
          </a:prstGeom>
        </p:spPr>
      </p:pic>
      <p:pic>
        <p:nvPicPr>
          <p:cNvPr id="18" name="Рисунок 17" descr="003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 flipH="1">
            <a:off x="6431540" y="1626630"/>
            <a:ext cx="1847871" cy="1847871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867778" y="50480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18"/>
          </p:cNvPr>
          <p:cNvSpPr txBox="1"/>
          <p:nvPr userDrawn="1"/>
        </p:nvSpPr>
        <p:spPr>
          <a:xfrm>
            <a:off x="2567966" y="5059085"/>
            <a:ext cx="2308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facebook.com/halykfinance.kz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335" y="3950297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sp>
        <p:nvSpPr>
          <p:cNvPr id="29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41546" y="2236592"/>
            <a:ext cx="4798800" cy="129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А2: акцентный яркий шаблон и короткий заголовок</a:t>
            </a:r>
            <a:endParaRPr lang="en-US" sz="26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3_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0F510BE-4838-4272-BD94-78C340274C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490" y="4934965"/>
            <a:ext cx="1891748" cy="517500"/>
          </a:xfrm>
          <a:prstGeom prst="rect">
            <a:avLst/>
          </a:prstGeom>
        </p:spPr>
      </p:pic>
      <p:pic>
        <p:nvPicPr>
          <p:cNvPr id="3" name="Рисунок 2" descr="002.png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39308"/>
          <a:stretch>
            <a:fillRect/>
          </a:stretch>
        </p:blipFill>
        <p:spPr>
          <a:xfrm>
            <a:off x="0" y="2070274"/>
            <a:ext cx="9233238" cy="151216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67778" y="50480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7"/>
          </p:cNvPr>
          <p:cNvSpPr txBox="1"/>
          <p:nvPr userDrawn="1"/>
        </p:nvSpPr>
        <p:spPr>
          <a:xfrm>
            <a:off x="2567966" y="5059085"/>
            <a:ext cx="2308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facebook.com/halykfinance.kz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41546" y="2236592"/>
            <a:ext cx="4798800" cy="129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А3: Акцентный деловой шаблон: короткий заголовок</a:t>
            </a:r>
            <a:r>
              <a:rPr lang="en-US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изображение</a:t>
            </a:r>
            <a:endParaRPr lang="en-US" sz="26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8769" y="3942863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sp>
        <p:nvSpPr>
          <p:cNvPr id="18" name="Рисунок 16"/>
          <p:cNvSpPr>
            <a:spLocks noGrp="1"/>
          </p:cNvSpPr>
          <p:nvPr>
            <p:ph type="pic" sz="quarter" idx="12" hasCustomPrompt="1"/>
          </p:nvPr>
        </p:nvSpPr>
        <p:spPr>
          <a:xfrm>
            <a:off x="5832400" y="1566218"/>
            <a:ext cx="3024000" cy="2599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900" dirty="0">
                <a:latin typeface="Arial" pitchFamily="34" charset="0"/>
                <a:cs typeface="Arial" pitchFamily="34" charset="0"/>
              </a:rPr>
              <a:t>Рисунок</a:t>
            </a:r>
            <a:endParaRPr lang="ru-RU" dirty="0"/>
          </a:p>
        </p:txBody>
      </p:sp>
      <p:pic>
        <p:nvPicPr>
          <p:cNvPr id="12" name="Рисунок 11" descr="010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09798" y="1134170"/>
            <a:ext cx="918146" cy="9181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4_длин.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BB136C2-5EDF-4C0D-BB28-00A2B42C81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149" y="5230839"/>
            <a:ext cx="1891748" cy="517500"/>
          </a:xfrm>
          <a:prstGeom prst="rect">
            <a:avLst/>
          </a:prstGeom>
        </p:spPr>
      </p:pic>
      <p:pic>
        <p:nvPicPr>
          <p:cNvPr id="6" name="Рисунок 5" descr="002.png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14450"/>
          <a:stretch>
            <a:fillRect/>
          </a:stretch>
        </p:blipFill>
        <p:spPr>
          <a:xfrm>
            <a:off x="0" y="846140"/>
            <a:ext cx="9233238" cy="2131527"/>
          </a:xfrm>
          <a:prstGeom prst="rect">
            <a:avLst/>
          </a:prstGeom>
        </p:spPr>
      </p:pic>
      <p:pic>
        <p:nvPicPr>
          <p:cNvPr id="8" name="Рисунок 7" descr="00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78628" y="2901136"/>
            <a:ext cx="2688616" cy="2193474"/>
          </a:xfrm>
          <a:prstGeom prst="rect">
            <a:avLst/>
          </a:prstGeom>
        </p:spPr>
      </p:pic>
      <p:pic>
        <p:nvPicPr>
          <p:cNvPr id="9" name="Рисунок 8" descr="003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804613" y="3003118"/>
            <a:ext cx="1386394" cy="1386394"/>
          </a:xfrm>
          <a:prstGeom prst="rect">
            <a:avLst/>
          </a:prstGeom>
        </p:spPr>
      </p:pic>
      <p:pic>
        <p:nvPicPr>
          <p:cNvPr id="10" name="Рисунок 9" descr="00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732475" y="2966046"/>
            <a:ext cx="746700" cy="746700"/>
          </a:xfrm>
          <a:prstGeom prst="rect">
            <a:avLst/>
          </a:prstGeom>
        </p:spPr>
      </p:pic>
      <p:pic>
        <p:nvPicPr>
          <p:cNvPr id="11" name="Рисунок 10" descr="002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545852" y="2790354"/>
            <a:ext cx="588008" cy="588008"/>
          </a:xfrm>
          <a:prstGeom prst="rect">
            <a:avLst/>
          </a:prstGeom>
        </p:spPr>
      </p:pic>
      <p:pic>
        <p:nvPicPr>
          <p:cNvPr id="12" name="Рисунок 11" descr="004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8033479" y="2825877"/>
            <a:ext cx="613296" cy="613296"/>
          </a:xfrm>
          <a:prstGeom prst="rect">
            <a:avLst/>
          </a:prstGeom>
        </p:spPr>
      </p:pic>
      <p:pic>
        <p:nvPicPr>
          <p:cNvPr id="13" name="Рисунок 12" descr="005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538118" y="3248290"/>
            <a:ext cx="572663" cy="572664"/>
          </a:xfrm>
          <a:prstGeom prst="rect">
            <a:avLst/>
          </a:prstGeom>
        </p:spPr>
      </p:pic>
      <p:pic>
        <p:nvPicPr>
          <p:cNvPr id="14" name="Рисунок 13" descr="006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8474317" y="3876013"/>
            <a:ext cx="958482" cy="958482"/>
          </a:xfrm>
          <a:prstGeom prst="rect">
            <a:avLst/>
          </a:prstGeom>
        </p:spPr>
      </p:pic>
      <p:pic>
        <p:nvPicPr>
          <p:cNvPr id="15" name="Рисунок 14" descr="007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716579" y="4241592"/>
            <a:ext cx="635878" cy="635878"/>
          </a:xfrm>
          <a:prstGeom prst="rect">
            <a:avLst/>
          </a:prstGeom>
        </p:spPr>
      </p:pic>
      <p:pic>
        <p:nvPicPr>
          <p:cNvPr id="16" name="Рисунок 15" descr="008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748982" y="4478120"/>
            <a:ext cx="471650" cy="471650"/>
          </a:xfrm>
          <a:prstGeom prst="rect">
            <a:avLst/>
          </a:prstGeom>
        </p:spPr>
      </p:pic>
      <p:pic>
        <p:nvPicPr>
          <p:cNvPr id="17" name="Рисунок 16" descr="009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929714" y="3989072"/>
            <a:ext cx="571888" cy="57188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867778" y="504800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hlinkClick r:id="rId17"/>
          </p:cNvPr>
          <p:cNvSpPr txBox="1"/>
          <p:nvPr userDrawn="1"/>
        </p:nvSpPr>
        <p:spPr>
          <a:xfrm>
            <a:off x="2567966" y="5059085"/>
            <a:ext cx="2265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facebook.com/halykfinance.kz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8769" y="3942863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781961" y="1078733"/>
            <a:ext cx="7756156" cy="1735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А4: </a:t>
            </a:r>
            <a:r>
              <a:rPr lang="ru-RU" sz="2600" b="1" dirty="0">
                <a:ln w="3175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Акцентный</a:t>
            </a:r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деловой шаблон: Когда нужен очень длинный заголовок с официальной информацией и развитием на четыре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772704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5_длн.заг.+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68820F5-0B0C-4518-B51C-5DA03751FD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95" y="5371374"/>
            <a:ext cx="1891748" cy="517500"/>
          </a:xfrm>
          <a:prstGeom prst="rect">
            <a:avLst/>
          </a:prstGeom>
        </p:spPr>
      </p:pic>
      <p:pic>
        <p:nvPicPr>
          <p:cNvPr id="6" name="Рисунок 5" descr="002.png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14450"/>
          <a:stretch>
            <a:fillRect/>
          </a:stretch>
        </p:blipFill>
        <p:spPr>
          <a:xfrm>
            <a:off x="0" y="846140"/>
            <a:ext cx="9233238" cy="213152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543565"/>
            <a:ext cx="246612" cy="33933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67778" y="5548265"/>
            <a:ext cx="1071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halykbank.kz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hlinkClick r:id="rId7"/>
          </p:cNvPr>
          <p:cNvSpPr txBox="1"/>
          <p:nvPr userDrawn="1"/>
        </p:nvSpPr>
        <p:spPr>
          <a:xfrm>
            <a:off x="2567966" y="5559346"/>
            <a:ext cx="1872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facebook.com/</a:t>
            </a:r>
            <a:r>
              <a:rPr lang="en-US" sz="1200" dirty="0" err="1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halykbank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149" y="3950483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sp>
        <p:nvSpPr>
          <p:cNvPr id="18" name="Рисунок 16"/>
          <p:cNvSpPr>
            <a:spLocks noGrp="1"/>
          </p:cNvSpPr>
          <p:nvPr>
            <p:ph type="pic" sz="quarter" idx="12" hasCustomPrompt="1"/>
          </p:nvPr>
        </p:nvSpPr>
        <p:spPr>
          <a:xfrm>
            <a:off x="5832712" y="2823026"/>
            <a:ext cx="2783602" cy="2415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900" dirty="0">
                <a:latin typeface="Arial" pitchFamily="34" charset="0"/>
                <a:cs typeface="Arial" pitchFamily="34" charset="0"/>
              </a:rPr>
              <a:t>Рисунок</a:t>
            </a:r>
            <a:endParaRPr lang="ru-RU" dirty="0"/>
          </a:p>
        </p:txBody>
      </p:sp>
      <p:sp>
        <p:nvSpPr>
          <p:cNvPr id="20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60158" y="1081899"/>
            <a:ext cx="7756156" cy="1735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А5: Акцентный деловой шаблон:</a:t>
            </a:r>
          </a:p>
          <a:p>
            <a:r>
              <a:rPr lang="ru-RU" sz="26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длинный заголовок с официальной информацией и развитием на четыре строки и небольшим изображением</a:t>
            </a:r>
          </a:p>
        </p:txBody>
      </p:sp>
    </p:spTree>
    <p:extLst>
      <p:ext uri="{BB962C8B-B14F-4D97-AF65-F5344CB8AC3E}">
        <p14:creationId xmlns:p14="http://schemas.microsoft.com/office/powerpoint/2010/main" val="1940708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7_светлый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13C1CE0-DA89-4280-92BC-CDF7E6C74C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523" y="4918915"/>
            <a:ext cx="1891748" cy="5175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867778" y="504800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hlinkClick r:id="rId5"/>
          </p:cNvPr>
          <p:cNvSpPr txBox="1"/>
          <p:nvPr userDrawn="1"/>
        </p:nvSpPr>
        <p:spPr>
          <a:xfrm>
            <a:off x="2567966" y="5059085"/>
            <a:ext cx="2265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facebook.com/</a:t>
            </a:r>
            <a:r>
              <a:rPr lang="en-US" sz="1200" u="sng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halykfinance</a:t>
            </a:r>
            <a:r>
              <a:rPr lang="en-US" sz="1200" u="sng" dirty="0">
                <a:solidFill>
                  <a:srgbClr val="008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.kz</a:t>
            </a:r>
          </a:p>
        </p:txBody>
      </p:sp>
      <p:sp>
        <p:nvSpPr>
          <p:cNvPr id="25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66025" y="2231856"/>
            <a:ext cx="3979790" cy="1292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Б2: Легкий деловой шаблон: короткий заголовок</a:t>
            </a:r>
            <a:endParaRPr lang="en-US" sz="2600" b="1" dirty="0">
              <a:ln w="3175">
                <a:noFill/>
              </a:ln>
              <a:solidFill>
                <a:srgbClr val="008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149" y="3950483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pic>
        <p:nvPicPr>
          <p:cNvPr id="36" name="Рисунок 35" descr="010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809798" y="1134170"/>
            <a:ext cx="918146" cy="918146"/>
          </a:xfrm>
          <a:prstGeom prst="rect">
            <a:avLst/>
          </a:prstGeom>
        </p:spPr>
      </p:pic>
      <p:pic>
        <p:nvPicPr>
          <p:cNvPr id="37" name="Рисунок 36" descr="001.png"/>
          <p:cNvPicPr>
            <a:picLocks noChangeAspect="1"/>
          </p:cNvPicPr>
          <p:nvPr userDrawn="1"/>
        </p:nvPicPr>
        <p:blipFill>
          <a:blip r:embed="rId7" cstate="print"/>
          <a:srcRect t="5860"/>
          <a:stretch>
            <a:fillRect/>
          </a:stretch>
        </p:blipFill>
        <p:spPr>
          <a:xfrm>
            <a:off x="5928558" y="1743424"/>
            <a:ext cx="3613315" cy="2775122"/>
          </a:xfrm>
          <a:prstGeom prst="rect">
            <a:avLst/>
          </a:prstGeom>
        </p:spPr>
      </p:pic>
      <p:pic>
        <p:nvPicPr>
          <p:cNvPr id="38" name="Рисунок 37" descr="001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410845" y="1829526"/>
            <a:ext cx="921629" cy="924955"/>
          </a:xfrm>
          <a:prstGeom prst="rect">
            <a:avLst/>
          </a:prstGeom>
        </p:spPr>
      </p:pic>
      <p:pic>
        <p:nvPicPr>
          <p:cNvPr id="39" name="Рисунок 38" descr="002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6575699" y="1404994"/>
            <a:ext cx="578929" cy="578928"/>
          </a:xfrm>
          <a:prstGeom prst="rect">
            <a:avLst/>
          </a:prstGeom>
        </p:spPr>
      </p:pic>
      <p:pic>
        <p:nvPicPr>
          <p:cNvPr id="40" name="Рисунок 39" descr="004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517123" y="1869621"/>
            <a:ext cx="542330" cy="542330"/>
          </a:xfrm>
          <a:prstGeom prst="rect">
            <a:avLst/>
          </a:prstGeom>
        </p:spPr>
      </p:pic>
      <p:pic>
        <p:nvPicPr>
          <p:cNvPr id="41" name="Рисунок 40" descr="005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9124626" y="2129981"/>
            <a:ext cx="676859" cy="676859"/>
          </a:xfrm>
          <a:prstGeom prst="rect">
            <a:avLst/>
          </a:prstGeom>
        </p:spPr>
      </p:pic>
      <p:pic>
        <p:nvPicPr>
          <p:cNvPr id="42" name="Рисунок 41" descr="006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9031864" y="3004381"/>
            <a:ext cx="904992" cy="904992"/>
          </a:xfrm>
          <a:prstGeom prst="rect">
            <a:avLst/>
          </a:prstGeom>
        </p:spPr>
      </p:pic>
      <p:pic>
        <p:nvPicPr>
          <p:cNvPr id="43" name="Рисунок 42" descr="007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64124" y="3519702"/>
            <a:ext cx="705361" cy="708689"/>
          </a:xfrm>
          <a:prstGeom prst="rect">
            <a:avLst/>
          </a:prstGeom>
        </p:spPr>
      </p:pic>
      <p:pic>
        <p:nvPicPr>
          <p:cNvPr id="44" name="Рисунок 43" descr="008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663241" y="3607244"/>
            <a:ext cx="708689" cy="708689"/>
          </a:xfrm>
          <a:prstGeom prst="rect">
            <a:avLst/>
          </a:prstGeom>
        </p:spPr>
      </p:pic>
      <p:pic>
        <p:nvPicPr>
          <p:cNvPr id="45" name="Рисунок 44" descr="009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5538324" y="2985026"/>
            <a:ext cx="768579" cy="768578"/>
          </a:xfrm>
          <a:prstGeom prst="rect">
            <a:avLst/>
          </a:prstGeom>
        </p:spPr>
      </p:pic>
      <p:pic>
        <p:nvPicPr>
          <p:cNvPr id="46" name="Рисунок 45" descr="003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 flipH="1">
            <a:off x="6552560" y="1743426"/>
            <a:ext cx="1948782" cy="1948781"/>
          </a:xfrm>
          <a:prstGeom prst="rect">
            <a:avLst/>
          </a:prstGeom>
        </p:spPr>
      </p:pic>
      <p:pic>
        <p:nvPicPr>
          <p:cNvPr id="20" name="Рисунок 9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77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8_светл.длн.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E25B533-BB54-4843-8B5F-6F0A76EF4A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656" y="5077334"/>
            <a:ext cx="1891748" cy="517500"/>
          </a:xfrm>
          <a:prstGeom prst="rect">
            <a:avLst/>
          </a:prstGeom>
        </p:spPr>
      </p:pic>
      <p:pic>
        <p:nvPicPr>
          <p:cNvPr id="7" name="Рисунок 6" descr="0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86961" y="2502322"/>
            <a:ext cx="3177455" cy="2592288"/>
          </a:xfrm>
          <a:prstGeom prst="rect">
            <a:avLst/>
          </a:prstGeom>
        </p:spPr>
      </p:pic>
      <p:pic>
        <p:nvPicPr>
          <p:cNvPr id="8" name="Рисунок 7" descr="00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26762" y="2622847"/>
            <a:ext cx="1638466" cy="1638466"/>
          </a:xfrm>
          <a:prstGeom prst="rect">
            <a:avLst/>
          </a:prstGeom>
        </p:spPr>
      </p:pic>
      <p:pic>
        <p:nvPicPr>
          <p:cNvPr id="9" name="Рисунок 8" descr="00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059689" y="2579035"/>
            <a:ext cx="882464" cy="882464"/>
          </a:xfrm>
          <a:prstGeom prst="rect">
            <a:avLst/>
          </a:prstGeom>
        </p:spPr>
      </p:pic>
      <p:pic>
        <p:nvPicPr>
          <p:cNvPr id="10" name="Рисунок 9" descr="002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020954" y="2286300"/>
            <a:ext cx="694919" cy="694919"/>
          </a:xfrm>
          <a:prstGeom prst="rect">
            <a:avLst/>
          </a:prstGeom>
        </p:spPr>
      </p:pic>
      <p:pic>
        <p:nvPicPr>
          <p:cNvPr id="11" name="Рисунок 10" descr="004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779058" y="2413380"/>
            <a:ext cx="724804" cy="724804"/>
          </a:xfrm>
          <a:prstGeom prst="rect">
            <a:avLst/>
          </a:prstGeom>
        </p:spPr>
      </p:pic>
      <p:pic>
        <p:nvPicPr>
          <p:cNvPr id="12" name="Рисунок 11" descr="005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375448" y="2912595"/>
            <a:ext cx="676784" cy="676784"/>
          </a:xfrm>
          <a:prstGeom prst="rect">
            <a:avLst/>
          </a:prstGeom>
        </p:spPr>
      </p:pic>
      <p:pic>
        <p:nvPicPr>
          <p:cNvPr id="13" name="Рисунок 12" descr="006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8300048" y="3654450"/>
            <a:ext cx="1132752" cy="1132752"/>
          </a:xfrm>
          <a:prstGeom prst="rect">
            <a:avLst/>
          </a:prstGeom>
        </p:spPr>
      </p:pic>
      <p:pic>
        <p:nvPicPr>
          <p:cNvPr id="14" name="Рисунок 13" descr="007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404540" y="4086498"/>
            <a:ext cx="751492" cy="751492"/>
          </a:xfrm>
          <a:prstGeom prst="rect">
            <a:avLst/>
          </a:prstGeom>
        </p:spPr>
      </p:pic>
      <p:pic>
        <p:nvPicPr>
          <p:cNvPr id="15" name="Рисунок 14" descr="008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6261017" y="4366030"/>
            <a:ext cx="557404" cy="557404"/>
          </a:xfrm>
          <a:prstGeom prst="rect">
            <a:avLst/>
          </a:prstGeom>
        </p:spPr>
      </p:pic>
      <p:pic>
        <p:nvPicPr>
          <p:cNvPr id="16" name="Рисунок 15" descr="009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5292789" y="3788065"/>
            <a:ext cx="675868" cy="67586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3" y="5043304"/>
            <a:ext cx="246612" cy="339338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867778" y="5048004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halykfinance.kz</a:t>
            </a:r>
            <a:endParaRPr lang="ru-RU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hlinkClick r:id="rId15"/>
          </p:cNvPr>
          <p:cNvSpPr txBox="1"/>
          <p:nvPr userDrawn="1"/>
        </p:nvSpPr>
        <p:spPr>
          <a:xfrm>
            <a:off x="2567966" y="5059085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facebook.com/halykfinance.kz</a:t>
            </a:r>
            <a:endParaRPr lang="en-US" sz="1200" dirty="0">
              <a:solidFill>
                <a:srgbClr val="FAA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149" y="3950483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sp>
        <p:nvSpPr>
          <p:cNvPr id="29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68769" y="752665"/>
            <a:ext cx="7636840" cy="169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Б3: Легкий деловой шаблон:</a:t>
            </a:r>
            <a:b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нужен очень длинный заголовок </a:t>
            </a:r>
            <a:br>
              <a:rPr lang="en-US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официальной информацией и развитием</a:t>
            </a:r>
            <a:br>
              <a:rPr lang="en-US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четыре строки</a:t>
            </a:r>
            <a:endParaRPr lang="en-US" sz="2600" b="1" dirty="0">
              <a:ln w="3175">
                <a:noFill/>
              </a:ln>
              <a:solidFill>
                <a:srgbClr val="008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9"/>
          <p:cNvPicPr>
            <a:picLocks noChangeAspect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9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365DA-1592-4EDE-AF05-F4EFFCF1A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E6D4F2-5264-4C10-A3C1-F2436FE95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130AF8-3DEA-4A01-9576-5279B48F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53FD3-94FB-4EA3-BE64-3D236D42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49BE49-7924-4C6A-BF1B-F5A78362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1709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ОВ.РАЗДЕЛ.1_ик. пап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1007864" y="0"/>
            <a:ext cx="0" cy="3078386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5201" y="2701154"/>
            <a:ext cx="8114400" cy="493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раздела простой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7" y="990154"/>
            <a:ext cx="504729" cy="64807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79DBBF-BC06-A007-9C40-52BC7B76B3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sp>
        <p:nvSpPr>
          <p:cNvPr id="5" name="Номер слайда 34">
            <a:extLst>
              <a:ext uri="{FF2B5EF4-FFF2-40B4-BE49-F238E27FC236}">
                <a16:creationId xmlns:a16="http://schemas.microsoft.com/office/drawing/2014/main" id="{D2C8430C-0F8D-93E5-77D3-D972F1109BE2}"/>
              </a:ext>
            </a:extLst>
          </p:cNvPr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0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.2+ ЗАГ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A81E842-3B32-498D-8848-3BDBE8DFF2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pic>
        <p:nvPicPr>
          <p:cNvPr id="14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1007864" y="0"/>
            <a:ext cx="0" cy="558106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" y="990154"/>
            <a:ext cx="563480" cy="698716"/>
          </a:xfrm>
          <a:prstGeom prst="rect">
            <a:avLst/>
          </a:prstGeom>
        </p:spPr>
      </p:pic>
      <p:sp>
        <p:nvSpPr>
          <p:cNvPr id="20" name="Рисунок 18"/>
          <p:cNvSpPr>
            <a:spLocks noGrp="1"/>
          </p:cNvSpPr>
          <p:nvPr>
            <p:ph type="pic" sz="quarter" idx="12" hasCustomPrompt="1"/>
          </p:nvPr>
        </p:nvSpPr>
        <p:spPr>
          <a:xfrm>
            <a:off x="5832401" y="2487082"/>
            <a:ext cx="3474000" cy="2686448"/>
          </a:xfrm>
          <a:prstGeom prst="rect">
            <a:avLst/>
          </a:prstGeom>
        </p:spPr>
        <p:txBody>
          <a:bodyPr/>
          <a:lstStyle>
            <a:lvl1pPr algn="ctr">
              <a:buNone/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900" dirty="0">
                <a:latin typeface="Arial" pitchFamily="34" charset="0"/>
                <a:cs typeface="Arial" pitchFamily="34" charset="0"/>
              </a:rPr>
              <a:t>Рисунок</a:t>
            </a:r>
            <a:endParaRPr lang="ru-RU" dirty="0"/>
          </a:p>
        </p:txBody>
      </p:sp>
      <p:sp>
        <p:nvSpPr>
          <p:cNvPr id="26" name="Текст 23"/>
          <p:cNvSpPr>
            <a:spLocks noGrp="1"/>
          </p:cNvSpPr>
          <p:nvPr>
            <p:ph type="body" sz="quarter" idx="14" hasCustomPrompt="1"/>
          </p:nvPr>
        </p:nvSpPr>
        <p:spPr>
          <a:xfrm>
            <a:off x="1102732" y="4013650"/>
            <a:ext cx="4299488" cy="633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buClr>
                <a:srgbClr val="FAAF2D"/>
              </a:buClr>
            </a:pPr>
            <a:r>
              <a:rPr lang="ru-RU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Особо важная информация, которой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стоит уделить повышенное внимание</a:t>
            </a:r>
          </a:p>
        </p:txBody>
      </p:sp>
      <p:sp>
        <p:nvSpPr>
          <p:cNvPr id="31" name="Текст 28"/>
          <p:cNvSpPr>
            <a:spLocks noGrp="1"/>
          </p:cNvSpPr>
          <p:nvPr>
            <p:ph type="body" sz="quarter" idx="15" hasCustomPrompt="1"/>
          </p:nvPr>
        </p:nvSpPr>
        <p:spPr>
          <a:xfrm>
            <a:off x="1102732" y="1270566"/>
            <a:ext cx="8370000" cy="8316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800" b="1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buClr>
                <a:srgbClr val="FAAF2D"/>
              </a:buClr>
            </a:pPr>
            <a:r>
              <a:rPr lang="ru-RU" sz="4800" b="1" dirty="0">
                <a:solidFill>
                  <a:srgbClr val="FAA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Позитивный заголовок!</a:t>
            </a:r>
          </a:p>
        </p:txBody>
      </p:sp>
      <p:sp>
        <p:nvSpPr>
          <p:cNvPr id="35" name="Текст 33"/>
          <p:cNvSpPr>
            <a:spLocks noGrp="1"/>
          </p:cNvSpPr>
          <p:nvPr>
            <p:ph type="body" sz="quarter" idx="16" hasCustomPrompt="1"/>
          </p:nvPr>
        </p:nvSpPr>
        <p:spPr>
          <a:xfrm>
            <a:off x="1102732" y="126058"/>
            <a:ext cx="8114400" cy="4932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Слайд с небольшим количеством контента</a:t>
            </a:r>
          </a:p>
          <a:p>
            <a:pPr lvl="0"/>
            <a:endParaRPr lang="ru-RU" dirty="0"/>
          </a:p>
        </p:txBody>
      </p:sp>
      <p:sp>
        <p:nvSpPr>
          <p:cNvPr id="40" name="Текст 38"/>
          <p:cNvSpPr>
            <a:spLocks noGrp="1"/>
          </p:cNvSpPr>
          <p:nvPr>
            <p:ph type="body" sz="quarter" idx="17" hasCustomPrompt="1"/>
          </p:nvPr>
        </p:nvSpPr>
        <p:spPr>
          <a:xfrm>
            <a:off x="1102732" y="2487082"/>
            <a:ext cx="4299489" cy="13248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неукоснительно соблюдает:</a:t>
            </a:r>
          </a:p>
          <a:p>
            <a:pPr marL="285741" marR="0" lvl="0" indent="-285741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6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международного права №1</a:t>
            </a:r>
          </a:p>
          <a:p>
            <a:pPr marL="285741" marR="0" lvl="0" indent="-285741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6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международного права №2</a:t>
            </a:r>
          </a:p>
          <a:p>
            <a:pPr marL="285741" marR="0" lvl="0" indent="-285741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6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и выдержку из списка международного права №3</a:t>
            </a:r>
          </a:p>
        </p:txBody>
      </p:sp>
      <p:sp>
        <p:nvSpPr>
          <p:cNvPr id="13" name="Номер слайда 34"/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175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.2_Одна колонка (крайний случа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441A1FE-E96C-427F-8596-1840263FFF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pic>
        <p:nvPicPr>
          <p:cNvPr id="15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pic>
        <p:nvPicPr>
          <p:cNvPr id="9" name="Рисунок 8" descr="018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02048" y="950668"/>
            <a:ext cx="617784" cy="617784"/>
          </a:xfrm>
          <a:prstGeom prst="rect">
            <a:avLst/>
          </a:prstGeom>
        </p:spPr>
      </p:pic>
      <p:sp>
        <p:nvSpPr>
          <p:cNvPr id="23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2377" y="132301"/>
            <a:ext cx="8114400" cy="143615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Слайд с большим количеством текста. Старайтесь дробить текст на блоки</a:t>
            </a:r>
          </a:p>
        </p:txBody>
      </p:sp>
      <p:sp>
        <p:nvSpPr>
          <p:cNvPr id="26" name="Текст 50"/>
          <p:cNvSpPr>
            <a:spLocks noGrp="1"/>
          </p:cNvSpPr>
          <p:nvPr>
            <p:ph type="body" sz="quarter" idx="22" hasCustomPrompt="1"/>
          </p:nvPr>
        </p:nvSpPr>
        <p:spPr>
          <a:xfrm>
            <a:off x="1101912" y="1719292"/>
            <a:ext cx="5882616" cy="3970800"/>
          </a:xfrm>
        </p:spPr>
        <p:txBody>
          <a:bodyPr>
            <a:normAutofit/>
          </a:bodyPr>
          <a:lstStyle>
            <a:lvl1pPr marL="0" marR="0" indent="0" algn="just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AF2D"/>
              </a:buClr>
              <a:buSzTx/>
              <a:buFont typeface="Arial" panose="020B0604020202020204" pitchFamily="34" charset="0"/>
              <a:buNone/>
              <a:tabLst/>
              <a:defRPr sz="1600" b="0" i="0" baseline="0"/>
            </a:lvl1pPr>
          </a:lstStyle>
          <a:p>
            <a:pPr algn="just">
              <a:buClr>
                <a:srgbClr val="FAAF2D"/>
              </a:buClr>
            </a:pPr>
            <a:r>
              <a:rPr lang="ru-RU" sz="12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Группа, понимая потребности своих клиентов, ориентирована на использование своих ресурсов для предложения клиентам самых эффективных решений, которые помогают им достигать и даже превосходить их цели.</a:t>
            </a:r>
            <a:endParaRPr lang="en-US" sz="1200" dirty="0">
              <a:solidFill>
                <a:srgbClr val="4F59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0"/>
          <p:cNvCxnSpPr/>
          <p:nvPr userDrawn="1"/>
        </p:nvCxnSpPr>
        <p:spPr>
          <a:xfrm>
            <a:off x="1007864" y="0"/>
            <a:ext cx="0" cy="950668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34"/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1957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EF26B8C-EAE8-4C65-88BB-828C5F312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pic>
        <p:nvPicPr>
          <p:cNvPr id="12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pic>
        <p:nvPicPr>
          <p:cNvPr id="21" name="Рисунок 20" descr="018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1594" y="846138"/>
            <a:ext cx="759566" cy="759566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 userDrawn="1"/>
        </p:nvCxnSpPr>
        <p:spPr>
          <a:xfrm>
            <a:off x="1007864" y="0"/>
            <a:ext cx="0" cy="918146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1652" y="2082"/>
            <a:ext cx="6530949" cy="91606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роста 2019 год</a:t>
            </a:r>
          </a:p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Маркетинговая активность: 6 цветов</a:t>
            </a:r>
          </a:p>
        </p:txBody>
      </p:sp>
      <p:sp>
        <p:nvSpPr>
          <p:cNvPr id="42" name="Диаграмма 38"/>
          <p:cNvSpPr>
            <a:spLocks noGrp="1"/>
          </p:cNvSpPr>
          <p:nvPr>
            <p:ph type="chart" sz="quarter" idx="13"/>
          </p:nvPr>
        </p:nvSpPr>
        <p:spPr>
          <a:xfrm>
            <a:off x="1151880" y="2058988"/>
            <a:ext cx="8095308" cy="25315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45" name="Текст 43"/>
          <p:cNvSpPr>
            <a:spLocks noGrp="1"/>
          </p:cNvSpPr>
          <p:nvPr>
            <p:ph type="body" sz="quarter" idx="14" hasCustomPrompt="1"/>
          </p:nvPr>
        </p:nvSpPr>
        <p:spPr>
          <a:xfrm>
            <a:off x="1151880" y="1491804"/>
            <a:ext cx="4258800" cy="312006"/>
          </a:xfrm>
        </p:spPr>
        <p:txBody>
          <a:bodyPr>
            <a:noAutofit/>
          </a:bodyPr>
          <a:lstStyle>
            <a:lvl1pPr>
              <a:defRPr sz="1400" b="1" baseline="0">
                <a:solidFill>
                  <a:srgbClr val="008466"/>
                </a:solidFill>
              </a:defRPr>
            </a:lvl1pPr>
          </a:lstStyle>
          <a:p>
            <a:pPr lvl="0"/>
            <a:r>
              <a:rPr lang="ru-RU" sz="1400" b="1" dirty="0"/>
              <a:t>Пример графика с кривой роста</a:t>
            </a:r>
            <a:endParaRPr lang="ru-RU" dirty="0"/>
          </a:p>
        </p:txBody>
      </p:sp>
      <p:sp>
        <p:nvSpPr>
          <p:cNvPr id="11" name="Номер слайда 34"/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630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C8045931-4D52-4AF5-B4AF-5FB8A251CF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pic>
        <p:nvPicPr>
          <p:cNvPr id="21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graphicFrame>
        <p:nvGraphicFramePr>
          <p:cNvPr id="11" name="Диаграмма 10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653858925"/>
              </p:ext>
            </p:extLst>
          </p:nvPr>
        </p:nvGraphicFramePr>
        <p:xfrm>
          <a:off x="2159992" y="1926258"/>
          <a:ext cx="446449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6" name="Рисунок 25" descr="018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" y="950668"/>
            <a:ext cx="718720" cy="721316"/>
          </a:xfrm>
          <a:prstGeom prst="rect">
            <a:avLst/>
          </a:prstGeom>
        </p:spPr>
      </p:pic>
      <p:pic>
        <p:nvPicPr>
          <p:cNvPr id="30" name="Рисунок 29" descr="001.png"/>
          <p:cNvPicPr>
            <a:picLocks noChangeAspect="1"/>
          </p:cNvPicPr>
          <p:nvPr userDrawn="1"/>
        </p:nvPicPr>
        <p:blipFill>
          <a:blip r:embed="rId7" cstate="print"/>
          <a:srcRect r="41132"/>
          <a:stretch>
            <a:fillRect/>
          </a:stretch>
        </p:blipFill>
        <p:spPr>
          <a:xfrm>
            <a:off x="7817717" y="1420409"/>
            <a:ext cx="2262908" cy="3136116"/>
          </a:xfrm>
          <a:prstGeom prst="rect">
            <a:avLst/>
          </a:prstGeom>
        </p:spPr>
      </p:pic>
      <p:pic>
        <p:nvPicPr>
          <p:cNvPr id="31" name="Рисунок 30" descr="003.png"/>
          <p:cNvPicPr>
            <a:picLocks noChangeAspect="1"/>
          </p:cNvPicPr>
          <p:nvPr userDrawn="1"/>
        </p:nvPicPr>
        <p:blipFill>
          <a:blip r:embed="rId8" cstate="print"/>
          <a:srcRect r="30990"/>
          <a:stretch>
            <a:fillRect/>
          </a:stretch>
        </p:blipFill>
        <p:spPr>
          <a:xfrm>
            <a:off x="8712720" y="1566220"/>
            <a:ext cx="1367905" cy="1982195"/>
          </a:xfrm>
          <a:prstGeom prst="rect">
            <a:avLst/>
          </a:prstGeom>
        </p:spPr>
      </p:pic>
      <p:pic>
        <p:nvPicPr>
          <p:cNvPr id="32" name="Рисунок 31" descr="001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463964" y="1790870"/>
            <a:ext cx="783460" cy="783460"/>
          </a:xfrm>
          <a:prstGeom prst="rect">
            <a:avLst/>
          </a:prstGeom>
        </p:spPr>
      </p:pic>
      <p:pic>
        <p:nvPicPr>
          <p:cNvPr id="33" name="Рисунок 32" descr="002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506181" y="1558102"/>
            <a:ext cx="615896" cy="615896"/>
          </a:xfrm>
          <a:prstGeom prst="rect">
            <a:avLst/>
          </a:prstGeom>
        </p:spPr>
      </p:pic>
      <p:pic>
        <p:nvPicPr>
          <p:cNvPr id="34" name="Рисунок 33" descr="008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8633181" y="3675099"/>
            <a:ext cx="674340" cy="674340"/>
          </a:xfrm>
          <a:prstGeom prst="rect">
            <a:avLst/>
          </a:prstGeom>
        </p:spPr>
      </p:pic>
      <p:pic>
        <p:nvPicPr>
          <p:cNvPr id="36" name="Рисунок 35" descr="009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391008" y="2975884"/>
            <a:ext cx="817656" cy="817656"/>
          </a:xfrm>
          <a:prstGeom prst="rect">
            <a:avLst/>
          </a:prstGeom>
        </p:spPr>
      </p:pic>
      <p:cxnSp>
        <p:nvCxnSpPr>
          <p:cNvPr id="37" name="Прямая соединительная линия 36"/>
          <p:cNvCxnSpPr/>
          <p:nvPr userDrawn="1"/>
        </p:nvCxnSpPr>
        <p:spPr>
          <a:xfrm>
            <a:off x="1007864" y="0"/>
            <a:ext cx="0" cy="558106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Текст 43"/>
          <p:cNvSpPr>
            <a:spLocks noGrp="1"/>
          </p:cNvSpPr>
          <p:nvPr>
            <p:ph type="body" sz="quarter" idx="14" hasCustomPrompt="1"/>
          </p:nvPr>
        </p:nvSpPr>
        <p:spPr>
          <a:xfrm>
            <a:off x="1151880" y="1492096"/>
            <a:ext cx="4258800" cy="312006"/>
          </a:xfrm>
        </p:spPr>
        <p:txBody>
          <a:bodyPr>
            <a:noAutofit/>
          </a:bodyPr>
          <a:lstStyle>
            <a:lvl1pPr>
              <a:defRPr sz="1400" b="1" baseline="0">
                <a:solidFill>
                  <a:srgbClr val="008466"/>
                </a:solidFill>
              </a:defRPr>
            </a:lvl1pPr>
          </a:lstStyle>
          <a:p>
            <a:r>
              <a:rPr lang="ru-RU" sz="1400" b="1" dirty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графика показателей</a:t>
            </a:r>
          </a:p>
        </p:txBody>
      </p:sp>
      <p:sp>
        <p:nvSpPr>
          <p:cNvPr id="65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1651" y="130770"/>
            <a:ext cx="6744304" cy="608379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основных показателей: 3 цвета</a:t>
            </a:r>
          </a:p>
        </p:txBody>
      </p:sp>
      <p:sp>
        <p:nvSpPr>
          <p:cNvPr id="67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1151880" y="4963230"/>
            <a:ext cx="3549600" cy="230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720"/>
              </a:spcAft>
              <a:buClr>
                <a:srgbClr val="FAAF2D"/>
              </a:buClr>
              <a:buSzTx/>
              <a:buFont typeface="Arial" panose="020B0604020202020204" pitchFamily="34" charset="0"/>
              <a:buNone/>
              <a:tabLst/>
              <a:defRPr sz="900" i="1">
                <a:solidFill>
                  <a:srgbClr val="4F5955"/>
                </a:solidFill>
              </a:defRPr>
            </a:lvl1pPr>
          </a:lstStyle>
          <a:p>
            <a:pPr>
              <a:spcAft>
                <a:spcPts val="800"/>
              </a:spcAft>
            </a:pPr>
            <a:r>
              <a:rPr lang="ru-RU" sz="900" i="1" dirty="0">
                <a:solidFill>
                  <a:srgbClr val="4F595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Пояснительный текст графику-диаграмме</a:t>
            </a:r>
            <a:endParaRPr lang="ru-RU" sz="900" i="1" dirty="0">
              <a:solidFill>
                <a:srgbClr val="00826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AAF2D"/>
              </a:buClr>
            </a:pPr>
            <a:endParaRPr lang="ru-RU" sz="9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Диаграмма 2"/>
          <p:cNvSpPr>
            <a:spLocks noGrp="1"/>
          </p:cNvSpPr>
          <p:nvPr>
            <p:ph type="chart" sz="quarter" idx="15"/>
          </p:nvPr>
        </p:nvSpPr>
        <p:spPr>
          <a:xfrm>
            <a:off x="1145573" y="1926258"/>
            <a:ext cx="5713596" cy="288032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Номер слайда 34"/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161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.3_текст+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4BE8E1F-6BC5-4F82-9E71-32C3D7601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88" y="5930694"/>
            <a:ext cx="1656184" cy="370863"/>
          </a:xfrm>
          <a:prstGeom prst="rect">
            <a:avLst/>
          </a:prstGeom>
        </p:spPr>
      </p:pic>
      <p:pic>
        <p:nvPicPr>
          <p:cNvPr id="14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pic>
        <p:nvPicPr>
          <p:cNvPr id="34" name="Рисунок 33" descr="018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 flipH="1">
            <a:off x="1" y="951966"/>
            <a:ext cx="718720" cy="718720"/>
          </a:xfrm>
          <a:prstGeom prst="rect">
            <a:avLst/>
          </a:prstGeom>
        </p:spPr>
      </p:pic>
      <p:cxnSp>
        <p:nvCxnSpPr>
          <p:cNvPr id="38" name="Прямая соединительная линия 37"/>
          <p:cNvCxnSpPr/>
          <p:nvPr userDrawn="1"/>
        </p:nvCxnSpPr>
        <p:spPr>
          <a:xfrm>
            <a:off x="1007864" y="0"/>
            <a:ext cx="0" cy="558106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1651" y="132273"/>
            <a:ext cx="6744304" cy="608379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8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Диаграмма презентации: 3 цвета</a:t>
            </a:r>
          </a:p>
        </p:txBody>
      </p:sp>
      <p:sp>
        <p:nvSpPr>
          <p:cNvPr id="51" name="Текст 43"/>
          <p:cNvSpPr>
            <a:spLocks noGrp="1"/>
          </p:cNvSpPr>
          <p:nvPr>
            <p:ph type="body" sz="quarter" idx="14" hasCustomPrompt="1"/>
          </p:nvPr>
        </p:nvSpPr>
        <p:spPr>
          <a:xfrm>
            <a:off x="1151880" y="1491477"/>
            <a:ext cx="3582650" cy="312006"/>
          </a:xfrm>
        </p:spPr>
        <p:txBody>
          <a:bodyPr>
            <a:noAutofit/>
          </a:bodyPr>
          <a:lstStyle>
            <a:lvl1pPr>
              <a:defRPr sz="1400" b="1" baseline="0">
                <a:solidFill>
                  <a:srgbClr val="008466"/>
                </a:solidFill>
              </a:defRPr>
            </a:lvl1pPr>
          </a:lstStyle>
          <a:p>
            <a:r>
              <a:rPr lang="ru-RU" sz="1400" b="1" dirty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диаграммы</a:t>
            </a:r>
          </a:p>
        </p:txBody>
      </p:sp>
      <p:sp>
        <p:nvSpPr>
          <p:cNvPr id="54" name="Текст 50"/>
          <p:cNvSpPr>
            <a:spLocks noGrp="1"/>
          </p:cNvSpPr>
          <p:nvPr>
            <p:ph type="body" sz="quarter" idx="23" hasCustomPrompt="1"/>
          </p:nvPr>
        </p:nvSpPr>
        <p:spPr>
          <a:xfrm>
            <a:off x="1223888" y="4074577"/>
            <a:ext cx="3672408" cy="831600"/>
          </a:xfrm>
        </p:spPr>
        <p:txBody>
          <a:bodyPr/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rgbClr val="FAAF2D"/>
              </a:buClr>
              <a:buSzTx/>
              <a:buFont typeface="Arial" panose="020B0604020202020204" pitchFamily="34" charset="0"/>
              <a:buNone/>
              <a:tabLst/>
              <a:defRPr sz="1200" b="0" i="0" baseline="0"/>
            </a:lvl1pPr>
          </a:lstStyle>
          <a:p>
            <a:pPr>
              <a:spcAft>
                <a:spcPts val="800"/>
              </a:spcAft>
            </a:pPr>
            <a:r>
              <a:rPr lang="ru-RU" sz="1200" dirty="0">
                <a:solidFill>
                  <a:srgbClr val="4F595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Обновляя крупнейший и самый надежный банк страны, мы понимаем, что качественные масштабные перемены возможны только через </a:t>
            </a:r>
            <a:r>
              <a:rPr lang="ru-RU" sz="1200" b="1" dirty="0">
                <a:solidFill>
                  <a:srgbClr val="00826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улучшение</a:t>
            </a:r>
            <a:r>
              <a:rPr lang="ru-RU" sz="1200" dirty="0">
                <a:solidFill>
                  <a:srgbClr val="00826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826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сервиса</a:t>
            </a:r>
            <a:r>
              <a:rPr lang="ru-RU" sz="1200" dirty="0">
                <a:solidFill>
                  <a:srgbClr val="00826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8" name="Диаграмма 48"/>
          <p:cNvSpPr>
            <a:spLocks noGrp="1"/>
          </p:cNvSpPr>
          <p:nvPr>
            <p:ph type="chart" sz="quarter" idx="13"/>
          </p:nvPr>
        </p:nvSpPr>
        <p:spPr>
          <a:xfrm>
            <a:off x="5673630" y="1491477"/>
            <a:ext cx="3600400" cy="34147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3" name="Текст 59"/>
          <p:cNvSpPr>
            <a:spLocks noGrp="1"/>
          </p:cNvSpPr>
          <p:nvPr>
            <p:ph type="body" sz="quarter" idx="25" hasCustomPrompt="1"/>
          </p:nvPr>
        </p:nvSpPr>
        <p:spPr>
          <a:xfrm>
            <a:off x="1153452" y="2144604"/>
            <a:ext cx="4174892" cy="1509846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3200" b="1">
                <a:solidFill>
                  <a:srgbClr val="FAAF2D"/>
                </a:solidFill>
              </a:defRPr>
            </a:lvl1pPr>
          </a:lstStyle>
          <a:p>
            <a:pPr lvl="0"/>
            <a:r>
              <a:rPr lang="ru-RU" dirty="0"/>
              <a:t>Мотивирующий заголовок!</a:t>
            </a:r>
          </a:p>
        </p:txBody>
      </p:sp>
      <p:sp>
        <p:nvSpPr>
          <p:cNvPr id="13" name="Номер слайда 34"/>
          <p:cNvSpPr txBox="1">
            <a:spLocks/>
          </p:cNvSpPr>
          <p:nvPr userDrawn="1"/>
        </p:nvSpPr>
        <p:spPr>
          <a:xfrm>
            <a:off x="9568102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19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КАРТ.1+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29"/>
            <a:ext cx="179832" cy="4675632"/>
          </a:xfrm>
          <a:prstGeom prst="rect">
            <a:avLst/>
          </a:prstGeom>
        </p:spPr>
      </p:pic>
      <p:sp>
        <p:nvSpPr>
          <p:cNvPr id="17" name="Рисунок 39"/>
          <p:cNvSpPr>
            <a:spLocks noGrp="1"/>
          </p:cNvSpPr>
          <p:nvPr>
            <p:ph type="pic" sz="quarter" idx="18" hasCustomPrompt="1"/>
          </p:nvPr>
        </p:nvSpPr>
        <p:spPr>
          <a:xfrm>
            <a:off x="5391652" y="1848868"/>
            <a:ext cx="3917496" cy="3029718"/>
          </a:xfrm>
        </p:spPr>
        <p:txBody>
          <a:bodyPr>
            <a:normAutofit/>
          </a:bodyPr>
          <a:lstStyle>
            <a:lvl1pPr algn="ctr">
              <a:defRPr sz="900">
                <a:solidFill>
                  <a:srgbClr val="4F5955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18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5391652" y="5014985"/>
            <a:ext cx="3913200" cy="3676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900" i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buClr>
                <a:srgbClr val="FAAF2D"/>
              </a:buClr>
            </a:pPr>
            <a:r>
              <a:rPr lang="ru-RU" sz="9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Подпись к изображению. Подробное описание изображения</a:t>
            </a:r>
          </a:p>
          <a:p>
            <a:pPr>
              <a:buClr>
                <a:srgbClr val="FAAF2D"/>
              </a:buClr>
            </a:pPr>
            <a:r>
              <a:rPr lang="ru-RU" sz="9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Детализация условий</a:t>
            </a:r>
          </a:p>
        </p:txBody>
      </p:sp>
      <p:sp>
        <p:nvSpPr>
          <p:cNvPr id="21" name="Текст 38"/>
          <p:cNvSpPr>
            <a:spLocks noGrp="1"/>
          </p:cNvSpPr>
          <p:nvPr>
            <p:ph type="body" sz="quarter" idx="19" hasCustomPrompt="1"/>
          </p:nvPr>
        </p:nvSpPr>
        <p:spPr>
          <a:xfrm>
            <a:off x="1127112" y="1783542"/>
            <a:ext cx="3913200" cy="3599100"/>
          </a:xfrm>
        </p:spPr>
        <p:txBody>
          <a:bodyPr>
            <a:norm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>
              <a:buClr>
                <a:srgbClr val="FAAF2D"/>
              </a:buClr>
            </a:pPr>
            <a:r>
              <a:rPr lang="ru-RU" sz="14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неукоснительно соблюдает   общепризнанные принципы и нормы   международного права, законодательство  Республики Казахстан, законодательство       других стран, где Группа ведет бизнес,  внутренние положения и правила Группы. </a:t>
            </a:r>
            <a:endParaRPr lang="en-US" sz="1400" dirty="0">
              <a:solidFill>
                <a:srgbClr val="4F59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AAF2D"/>
              </a:buClr>
            </a:pPr>
            <a:endParaRPr lang="en-US" sz="1400" dirty="0">
              <a:solidFill>
                <a:srgbClr val="4F59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AAF2D"/>
              </a:buClr>
            </a:pPr>
            <a:r>
              <a:rPr lang="ru-RU" sz="1400" dirty="0">
                <a:solidFill>
                  <a:srgbClr val="4F59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стремится к международным стандартам корпоративного управления и придерживается политики максимальной открытости и прозрачности деятельности для акционеров, клиентов, деловых партнеров, органов государственной власти, сотрудников. Надежность – ключевой фактор сохранения самого ценного актива – деловой репутации Группы.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dirty="0"/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12" hasCustomPrompt="1"/>
          </p:nvPr>
        </p:nvSpPr>
        <p:spPr>
          <a:xfrm>
            <a:off x="1102377" y="132301"/>
            <a:ext cx="8114400" cy="81836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 b="1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600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для заголовка. Заголовок лучше сокращать до основного текста </a:t>
            </a:r>
          </a:p>
        </p:txBody>
      </p:sp>
      <p:pic>
        <p:nvPicPr>
          <p:cNvPr id="12" name="Рисунок 11" descr="018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2048" y="950668"/>
            <a:ext cx="617784" cy="617784"/>
          </a:xfrm>
          <a:prstGeom prst="rect">
            <a:avLst/>
          </a:prstGeom>
        </p:spPr>
      </p:pic>
      <p:cxnSp>
        <p:nvCxnSpPr>
          <p:cNvPr id="15" name="Прямая соединительная линия 10"/>
          <p:cNvCxnSpPr>
            <a:cxnSpLocks/>
          </p:cNvCxnSpPr>
          <p:nvPr userDrawn="1"/>
        </p:nvCxnSpPr>
        <p:spPr>
          <a:xfrm>
            <a:off x="1007864" y="0"/>
            <a:ext cx="0" cy="486098"/>
          </a:xfrm>
          <a:prstGeom prst="line">
            <a:avLst/>
          </a:prstGeom>
          <a:ln w="38100">
            <a:solidFill>
              <a:srgbClr val="FAA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441" y="5933243"/>
            <a:ext cx="1639250" cy="367545"/>
          </a:xfrm>
          <a:prstGeom prst="rect">
            <a:avLst/>
          </a:prstGeom>
        </p:spPr>
      </p:pic>
      <p:sp>
        <p:nvSpPr>
          <p:cNvPr id="11" name="Номер слайда 34"/>
          <p:cNvSpPr txBox="1">
            <a:spLocks/>
          </p:cNvSpPr>
          <p:nvPr userDrawn="1"/>
        </p:nvSpPr>
        <p:spPr>
          <a:xfrm>
            <a:off x="9504808" y="5948397"/>
            <a:ext cx="495589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3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63A518-72E8-420A-870C-F76DBC1739B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3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497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.6_светл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564953" y="1382433"/>
            <a:ext cx="3844043" cy="3136116"/>
          </a:xfrm>
          <a:prstGeom prst="rect">
            <a:avLst/>
          </a:prstGeom>
        </p:spPr>
      </p:pic>
      <p:pic>
        <p:nvPicPr>
          <p:cNvPr id="8" name="Рисунок 7" descr="00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599817" y="1528244"/>
            <a:ext cx="1982195" cy="1982195"/>
          </a:xfrm>
          <a:prstGeom prst="rect">
            <a:avLst/>
          </a:prstGeom>
        </p:spPr>
      </p:pic>
      <p:pic>
        <p:nvPicPr>
          <p:cNvPr id="9" name="Рисунок 8" descr="00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213024" y="1520125"/>
            <a:ext cx="615896" cy="615896"/>
          </a:xfrm>
          <a:prstGeom prst="rect">
            <a:avLst/>
          </a:prstGeom>
        </p:spPr>
      </p:pic>
      <p:pic>
        <p:nvPicPr>
          <p:cNvPr id="10" name="Рисунок 9" descr="004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373265" y="1709338"/>
            <a:ext cx="576960" cy="576960"/>
          </a:xfrm>
          <a:prstGeom prst="rect">
            <a:avLst/>
          </a:prstGeom>
        </p:spPr>
      </p:pic>
      <p:pic>
        <p:nvPicPr>
          <p:cNvPr id="11" name="Рисунок 10" descr="005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8949328" y="1878773"/>
            <a:ext cx="818764" cy="818764"/>
          </a:xfrm>
          <a:prstGeom prst="rect">
            <a:avLst/>
          </a:prstGeom>
        </p:spPr>
      </p:pic>
      <p:pic>
        <p:nvPicPr>
          <p:cNvPr id="12" name="Рисунок 11" descr="006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flipH="1">
            <a:off x="8672917" y="2907694"/>
            <a:ext cx="962780" cy="962780"/>
          </a:xfrm>
          <a:prstGeom prst="rect">
            <a:avLst/>
          </a:prstGeom>
        </p:spPr>
      </p:pic>
      <p:pic>
        <p:nvPicPr>
          <p:cNvPr id="13" name="Рисунок 12" descr="007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97201" y="3457689"/>
            <a:ext cx="750402" cy="750402"/>
          </a:xfrm>
          <a:prstGeom prst="rect">
            <a:avLst/>
          </a:prstGeom>
        </p:spPr>
      </p:pic>
      <p:pic>
        <p:nvPicPr>
          <p:cNvPr id="14" name="Рисунок 13" descr="008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6429047" y="3637122"/>
            <a:ext cx="674340" cy="674340"/>
          </a:xfrm>
          <a:prstGeom prst="rect">
            <a:avLst/>
          </a:prstGeom>
        </p:spPr>
      </p:pic>
      <p:pic>
        <p:nvPicPr>
          <p:cNvPr id="15" name="Рисунок 14" descr="009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5204913" y="2937905"/>
            <a:ext cx="817656" cy="817656"/>
          </a:xfrm>
          <a:prstGeom prst="rect">
            <a:avLst/>
          </a:prstGeom>
        </p:spPr>
      </p:pic>
      <p:pic>
        <p:nvPicPr>
          <p:cNvPr id="16" name="Рисунок 15" descr="010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863848" y="1134172"/>
            <a:ext cx="914843" cy="918146"/>
          </a:xfrm>
          <a:prstGeom prst="rect">
            <a:avLst/>
          </a:prstGeom>
        </p:spPr>
      </p:pic>
      <p:pic>
        <p:nvPicPr>
          <p:cNvPr id="17" name="Рисунок 16" descr="001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5420937" y="1475239"/>
            <a:ext cx="980479" cy="980479"/>
          </a:xfrm>
          <a:prstGeom prst="rect">
            <a:avLst/>
          </a:prstGeom>
        </p:spPr>
      </p:pic>
      <p:sp>
        <p:nvSpPr>
          <p:cNvPr id="25" name="Текст 25"/>
          <p:cNvSpPr>
            <a:spLocks noGrp="1"/>
          </p:cNvSpPr>
          <p:nvPr>
            <p:ph type="body" sz="quarter" idx="10" hasCustomPrompt="1"/>
          </p:nvPr>
        </p:nvSpPr>
        <p:spPr>
          <a:xfrm>
            <a:off x="866025" y="2231856"/>
            <a:ext cx="3979790" cy="12924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171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55" b="1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755" b="1" dirty="0">
                <a:ln w="3175">
                  <a:noFill/>
                </a:ln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Обложка Б1: Легкий деловой шаблон: короткий заголовок</a:t>
            </a:r>
            <a:endParaRPr lang="en-US" sz="1755" b="1" dirty="0">
              <a:ln w="3175">
                <a:noFill/>
              </a:ln>
              <a:solidFill>
                <a:srgbClr val="008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Текст 36"/>
          <p:cNvSpPr>
            <a:spLocks noGrp="1"/>
          </p:cNvSpPr>
          <p:nvPr>
            <p:ph type="body" sz="quarter" idx="11" hasCustomPrompt="1"/>
          </p:nvPr>
        </p:nvSpPr>
        <p:spPr>
          <a:xfrm>
            <a:off x="861151" y="3950485"/>
            <a:ext cx="4258800" cy="52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45" baseline="0">
                <a:solidFill>
                  <a:srgbClr val="008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Дата или пара тезисов презентации.           Автор, департамент и другое описание.</a:t>
            </a:r>
          </a:p>
        </p:txBody>
      </p:sp>
      <p:pic>
        <p:nvPicPr>
          <p:cNvPr id="20" name="Рисунок 9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59532"/>
            <a:ext cx="179833" cy="4675632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7A588A28-56BC-4982-B626-783AE989A96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54" y="5073854"/>
            <a:ext cx="246612" cy="33933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258EFB57-5180-4856-B864-F4F39DC82C49}"/>
              </a:ext>
            </a:extLst>
          </p:cNvPr>
          <p:cNvSpPr txBox="1"/>
          <p:nvPr userDrawn="1"/>
        </p:nvSpPr>
        <p:spPr>
          <a:xfrm>
            <a:off x="867779" y="5078554"/>
            <a:ext cx="938077" cy="216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10" b="1" dirty="0">
                <a:solidFill>
                  <a:srgbClr val="FAAF2D"/>
                </a:solidFill>
                <a:latin typeface="Myriad Pro K" panose="020B0503030403020204" pitchFamily="34" charset="0"/>
                <a:cs typeface="Arial" panose="020B0604020202020204" pitchFamily="34" charset="0"/>
                <a:hlinkClick r:id="rId16"/>
              </a:rPr>
              <a:t>halykfinance.kz</a:t>
            </a:r>
            <a:endParaRPr lang="ru-RU" sz="810" b="1" dirty="0">
              <a:solidFill>
                <a:srgbClr val="FAAF2D"/>
              </a:solidFill>
              <a:latin typeface="Myriad Pro K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hlinkClick r:id="rId17"/>
            <a:extLst>
              <a:ext uri="{FF2B5EF4-FFF2-40B4-BE49-F238E27FC236}">
                <a16:creationId xmlns:a16="http://schemas.microsoft.com/office/drawing/2014/main" id="{1B833650-4564-461C-ADCD-533BE42245D3}"/>
              </a:ext>
            </a:extLst>
          </p:cNvPr>
          <p:cNvSpPr txBox="1"/>
          <p:nvPr userDrawn="1"/>
        </p:nvSpPr>
        <p:spPr>
          <a:xfrm>
            <a:off x="2567967" y="5089635"/>
            <a:ext cx="1673856" cy="216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10" b="1" dirty="0">
                <a:solidFill>
                  <a:srgbClr val="FAAF2D"/>
                </a:solidFill>
                <a:latin typeface="Myriad Pro K" panose="020B0503030403020204" pitchFamily="34" charset="0"/>
                <a:cs typeface="Arial" panose="020B0604020202020204" pitchFamily="34" charset="0"/>
                <a:hlinkClick r:id="rId18"/>
              </a:rPr>
              <a:t>facebook.com/halykfinance.kz</a:t>
            </a:r>
            <a:endParaRPr lang="en-US" sz="810" b="1" dirty="0">
              <a:solidFill>
                <a:srgbClr val="FAAF2D"/>
              </a:solidFill>
              <a:latin typeface="Myriad Pro K" panose="020B05030304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0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176E8-D6DF-49C6-83EE-9E9C27D8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793" y="1570823"/>
            <a:ext cx="8694539" cy="2620952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B320D3-F90B-4B31-85D8-1B22190F1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793" y="4216570"/>
            <a:ext cx="8694539" cy="137829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884D40-9E36-44FA-9748-DCB92764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26BDFE-38CA-40CF-9A29-A5EB2AEEB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BE2144-D1D1-4E85-840A-3C9C0F88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03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CD48A-2380-41B9-BB71-E2654EC5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80124B-A932-4145-9668-9E94B9638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043" y="1677293"/>
            <a:ext cx="4284266" cy="39977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39FADB-59CD-4873-9C48-29B7F49E0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3316" y="1677293"/>
            <a:ext cx="4284266" cy="39977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97AA0F-A01E-4B45-BAD2-3B641ECA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290EE8-C774-4976-87EA-79AC0A3C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C52BC5-5888-44B6-9B30-2EEE9B52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14CBD-1B88-4344-ACD9-4EDF275D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6" y="335459"/>
            <a:ext cx="8694539" cy="121786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763BB1-2DF1-444F-9BCD-E35F4AED0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357" y="1544569"/>
            <a:ext cx="4264576" cy="75696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1ECD34-FBF2-435E-B8AA-2C05D0FB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357" y="2301538"/>
            <a:ext cx="4264576" cy="33852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6AB183-8612-4050-A846-82CE11314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316" y="1544569"/>
            <a:ext cx="4285579" cy="75696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E10DFC-C367-4E7D-A5E7-E62657467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316" y="2301538"/>
            <a:ext cx="4285579" cy="33852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84844E-8769-42EA-9A40-C30FB250A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D30D6A-2C99-4CAC-904C-E91BA0ED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26D182-824A-4179-9BF5-9C890A65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3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5EE4F-3A68-4B36-889D-A5114663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54967A-6C8E-4E58-B530-3C81EDAE2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ED08C6-DAC4-4CAB-A6A9-7CEB0E5A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3F6365-A5DE-4709-8B2A-83FCDF39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16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178FDC-78C8-4872-99C5-18D989CF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BFED75-2626-40C8-A887-FDF80891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FF1FC4-3AC2-4D1E-947F-F9A0E2402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82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55E04-9416-45FD-AA72-F15DD711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6" y="420052"/>
            <a:ext cx="3251264" cy="147018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3E60C8-70EE-4907-9499-F50FB7820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579" y="907197"/>
            <a:ext cx="5103316" cy="4477643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0EE590-C936-4981-A0F0-635A8DA20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4356" y="1890236"/>
            <a:ext cx="3251264" cy="3501897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BE9A3D-B758-4E92-A430-A5199DF7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99631C-C62F-4B88-B4EF-0FF83747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3551C7-6BCE-441F-947C-289442CD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48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20AF3-E0B2-4D80-BE60-5C4D17289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6" y="420052"/>
            <a:ext cx="3251264" cy="147018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0354CBD-6FFD-422F-B9B2-EDCF2012E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5579" y="907197"/>
            <a:ext cx="5103316" cy="4477643"/>
          </a:xfrm>
        </p:spPr>
        <p:txBody>
          <a:bodyPr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C1B4CB-234F-403F-9AE5-340F5FDBF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4356" y="1890236"/>
            <a:ext cx="3251264" cy="3501897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C9BFAB-BEF2-4114-831D-87630E33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D38D80-E6F6-422C-8839-3A923984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CFE0E6-07F5-4DCD-9B21-5C7BDE07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52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224BD-A35C-4935-8ADF-2CF75346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3" y="335459"/>
            <a:ext cx="8694539" cy="1217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CC51FA-43D5-4D27-B0FB-0A00A4D73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043" y="1677293"/>
            <a:ext cx="8694539" cy="399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999FB4-A87C-4C84-9DDD-EA8D02168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043" y="5839897"/>
            <a:ext cx="226814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B53FF-7F31-4160-BC2C-63F30EA6454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24C395-92A9-42B3-AABF-EE04C1834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9207" y="5839897"/>
            <a:ext cx="340221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B9EF94-6C0B-4342-B5AE-DD3F600CE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9441" y="5839897"/>
            <a:ext cx="226814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1BAAF-6BE9-43D7-A118-A10083BC3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76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5" r:id="rId12"/>
    <p:sldLayoutId id="2147483680" r:id="rId13"/>
    <p:sldLayoutId id="2147483650" r:id="rId14"/>
    <p:sldLayoutId id="2147483654" r:id="rId15"/>
    <p:sldLayoutId id="2147483663" r:id="rId16"/>
    <p:sldLayoutId id="2147483664" r:id="rId17"/>
    <p:sldLayoutId id="2147483667" r:id="rId18"/>
    <p:sldLayoutId id="2147483668" r:id="rId19"/>
    <p:sldLayoutId id="2147483681" r:id="rId20"/>
    <p:sldLayoutId id="2147483655" r:id="rId21"/>
    <p:sldLayoutId id="2147483682" r:id="rId22"/>
    <p:sldLayoutId id="2147483671" r:id="rId23"/>
    <p:sldLayoutId id="2147483672" r:id="rId24"/>
    <p:sldLayoutId id="2147483673" r:id="rId25"/>
    <p:sldLayoutId id="2147483937" r:id="rId26"/>
    <p:sldLayoutId id="2147483938" r:id="rId27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60179" y="2193832"/>
            <a:ext cx="4364451" cy="110057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Круглый стол</a:t>
            </a:r>
            <a:endParaRPr lang="ru-RU" sz="160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«Как повысить эффективность государственных финансов?»</a:t>
            </a:r>
            <a:endParaRPr lang="ru-RU" sz="16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D43F4473-3453-7FB6-4E36-B599A40AA346}"/>
              </a:ext>
            </a:extLst>
          </p:cNvPr>
          <p:cNvSpPr txBox="1">
            <a:spLocks/>
          </p:cNvSpPr>
          <p:nvPr/>
        </p:nvSpPr>
        <p:spPr bwMode="auto">
          <a:xfrm>
            <a:off x="860179" y="3510434"/>
            <a:ext cx="308276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6704" tIns="56704" rIns="56704" bIns="56704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10000"/>
              </a:spcAft>
              <a:buNone/>
              <a:defRPr sz="1143" b="0" baseline="0">
                <a:solidFill>
                  <a:srgbClr val="0084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7013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SzPct val="110000"/>
              <a:buFont typeface="Wingdings" panose="05000000000000000000" pitchFamily="2" charset="2"/>
              <a:buChar char="§"/>
              <a:defRPr lang="en-US" sz="1400" b="0" dirty="0" smtClean="0">
                <a:solidFill>
                  <a:schemeClr val="tx1"/>
                </a:solidFill>
                <a:latin typeface="+mn-lt"/>
              </a:defRPr>
            </a:lvl2pPr>
            <a:lvl3pPr marL="473950" indent="-226921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SzPct val="100000"/>
              <a:buFont typeface="Arial" pitchFamily="34" charset="0"/>
              <a:buChar char="–"/>
              <a:defRPr lang="en-US" sz="1050" b="0" dirty="0" smtClean="0">
                <a:solidFill>
                  <a:schemeClr val="tx1"/>
                </a:solidFill>
                <a:latin typeface="+mn-lt"/>
              </a:defRPr>
            </a:lvl3pPr>
            <a:lvl4pPr marL="667839" indent="-208251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SzPct val="130000"/>
              <a:buChar char="•"/>
              <a:defRPr lang="en-US" sz="1050" b="0" dirty="0" smtClean="0">
                <a:solidFill>
                  <a:schemeClr val="tx1"/>
                </a:solidFill>
                <a:latin typeface="+mn-lt"/>
              </a:defRPr>
            </a:lvl4pPr>
            <a:lvl5pPr marL="913430" indent="-226921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SzPct val="80000"/>
              <a:buChar char="–"/>
              <a:defRPr lang="en-US" sz="900" b="0" dirty="0" smtClean="0">
                <a:solidFill>
                  <a:schemeClr val="tx1"/>
                </a:solidFill>
                <a:latin typeface="+mn-lt"/>
              </a:defRPr>
            </a:lvl5pPr>
            <a:lvl6pPr marL="1370250" indent="-227848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80000"/>
              <a:buChar char="–"/>
              <a:defRPr sz="1357" b="0">
                <a:solidFill>
                  <a:schemeClr val="tx1"/>
                </a:solidFill>
                <a:latin typeface="+mn-lt"/>
              </a:defRPr>
            </a:lvl6pPr>
            <a:lvl7pPr marL="1825944" indent="-227848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80000"/>
              <a:buChar char="–"/>
              <a:defRPr sz="1357" b="1">
                <a:solidFill>
                  <a:schemeClr val="tx1"/>
                </a:solidFill>
                <a:latin typeface="+mn-lt"/>
              </a:defRPr>
            </a:lvl7pPr>
            <a:lvl8pPr marL="2281639" indent="-227848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80000"/>
              <a:buChar char="–"/>
              <a:defRPr sz="1357" b="1">
                <a:solidFill>
                  <a:schemeClr val="tx1"/>
                </a:solidFill>
                <a:latin typeface="+mn-lt"/>
              </a:defRPr>
            </a:lvl8pPr>
            <a:lvl9pPr marL="2737334" indent="-227848" algn="l" rtl="0" eaLnBrk="1" fontAlgn="base" hangingPunct="1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80000"/>
              <a:buChar char="–"/>
              <a:defRPr sz="1357" b="1">
                <a:solidFill>
                  <a:schemeClr val="tx1"/>
                </a:solidFill>
                <a:latin typeface="+mn-lt"/>
              </a:defRPr>
            </a:lvl9pPr>
          </a:lstStyle>
          <a:p>
            <a:pPr defTabSz="567019">
              <a:lnSpc>
                <a:spcPct val="120000"/>
              </a:lnSpc>
              <a:spcAft>
                <a:spcPts val="600"/>
              </a:spcAft>
            </a:pPr>
            <a:r>
              <a:rPr lang="ru-RU" sz="1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Мурат Темирханов</a:t>
            </a:r>
            <a:r>
              <a:rPr lang="ru-RU" sz="1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советник председателя Правления </a:t>
            </a:r>
            <a:br>
              <a:rPr lang="en-US" sz="1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АО «</a:t>
            </a:r>
            <a:r>
              <a:rPr lang="ru-RU" sz="100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Halyk</a:t>
            </a:r>
            <a:r>
              <a:rPr lang="ru-RU" sz="1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Finance»</a:t>
            </a:r>
            <a:endParaRPr lang="ru-RU" sz="1000" i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567019"/>
            <a:r>
              <a:rPr lang="en-US" sz="900" kern="0" dirty="0">
                <a:latin typeface="Verdana" panose="020B0604030504040204" pitchFamily="34" charset="0"/>
                <a:ea typeface="Verdana" panose="020B0604030504040204" pitchFamily="34" charset="0"/>
              </a:rPr>
              <a:t>19</a:t>
            </a:r>
            <a:r>
              <a:rPr lang="ru-RU" sz="900" kern="0" dirty="0">
                <a:latin typeface="Verdana" panose="020B0604030504040204" pitchFamily="34" charset="0"/>
                <a:ea typeface="Verdana" panose="020B0604030504040204" pitchFamily="34" charset="0"/>
              </a:rPr>
              <a:t> апреля 2024 г.</a:t>
            </a:r>
          </a:p>
          <a:p>
            <a:pPr defTabSz="567019"/>
            <a:r>
              <a:rPr lang="ru-RU" sz="900" kern="0" dirty="0">
                <a:latin typeface="Verdana" panose="020B0604030504040204" pitchFamily="34" charset="0"/>
                <a:ea typeface="Verdana" panose="020B0604030504040204" pitchFamily="34" charset="0"/>
              </a:rPr>
              <a:t>Астана</a:t>
            </a:r>
          </a:p>
        </p:txBody>
      </p:sp>
    </p:spTree>
    <p:extLst>
      <p:ext uri="{BB962C8B-B14F-4D97-AF65-F5344CB8AC3E}">
        <p14:creationId xmlns:p14="http://schemas.microsoft.com/office/powerpoint/2010/main" val="3586346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5405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Проблемы с макроэкономическим прогнозированием и стратегическим планированием правительства</a:t>
            </a:r>
            <a:r>
              <a:rPr lang="en-US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864514" y="840874"/>
            <a:ext cx="9001000" cy="476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соответствии с лучшей мировой практикой ключевым элементом бюджетной политики, основанной на правилах, является Среднесрочная Бюджетная Стратегия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данном документе должна быть четкая привязка к объективным макроэкономическим прогнозам по таким ключевым показателям, как рост ВВП, инфляция, обменные курсы, платежный баланс и так далее.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Исходя из этих прогнозов и используя заранее установленные бюджетные правила и ограничения, определяются основные параметры бюджетных доходов и расходов на среднесрочный период.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Только после этого в рамках утвержденных бюджетных лимитов расставляются приоритеты по амбициозным политическим планам по социально-экономическому развитию страны.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 сегодня у правительства крайне некачественные макроэкономические прогнозы. Среднесрочное государственное планирование социально-экономического развития страны оторвано от среднесрочных бюджетных лимитов. В результате чего правительство постоянно залезает в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173387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85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u="sng" kern="10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Введение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9B3CED-3F46-68C0-27BE-573107BB76CB}"/>
              </a:ext>
            </a:extLst>
          </p:cNvPr>
          <p:cNvSpPr txBox="1"/>
          <p:nvPr/>
        </p:nvSpPr>
        <p:spPr>
          <a:xfrm>
            <a:off x="1151880" y="1421886"/>
            <a:ext cx="7920880" cy="4229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>
              <a:lnSpc>
                <a:spcPct val="107000"/>
              </a:lnSpc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Аналитический центр </a:t>
            </a:r>
            <a:r>
              <a:rPr lang="en-US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Halyk</a:t>
            </a:r>
            <a:r>
              <a:rPr lang="en-US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Finance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подготовил свои предложения по принципам и общим положениям по проекту нового Б</a:t>
            </a:r>
            <a:r>
              <a:rPr lang="ru-RU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юджетного 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Кодекса и передал их в рабочую группу при парламенте. </a:t>
            </a: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своем выступлении я хотел рассказать об основных моментах наших предложений.</a:t>
            </a: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Наши предложения целиком базируются на рекомендациях ОЭСР, МВФ, и Всемирного банка, которые готовились непосредственно для Казахстана.  </a:t>
            </a:r>
          </a:p>
          <a:p>
            <a:pPr marL="226695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82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2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целом мы видим 6 фундаментальных проблем в бюджетной системе Казахстана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1151880" y="1421886"/>
            <a:ext cx="7920880" cy="393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Отсутствие подотчётности по финансам всего сектора государственного управления. Республиканский бюджет должен включать в себя абсолютно все государственные финансы, за исключением бюджетов МИО.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Бюджетный кодекс, а значит парламент, не регулируют все принципы и правила управления финансами всего сектора госуправления (принципы и правила консолидированного бюджета).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Есть большие проблемы с транспарентностью и достоверностью информации по государственным финансам, поскольку учет и отчётность ведется по местным правилам, а не по международным стандартам.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65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2"/>
            </a:pPr>
            <a:r>
              <a:rPr lang="ru-RU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целом мы видим 6 фундаментальных проблем в бюджетной системе Казахстана</a:t>
            </a:r>
            <a:r>
              <a:rPr lang="en-US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ru-RU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продолжение</a:t>
            </a:r>
            <a:r>
              <a:rPr lang="en-US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  <a:endParaRPr lang="ru-RU" sz="18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1151880" y="1134170"/>
            <a:ext cx="7920880" cy="4822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00050" algn="just">
              <a:lnSpc>
                <a:spcPct val="107000"/>
              </a:lnSpc>
              <a:buFont typeface="+mj-lt"/>
              <a:buAutoNum type="romanLcPeriod" startAt="4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странах - экспортерах нефти -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бюджетные правила играют ключевую роль. Наши бюджетные правила не соответствуют лучшей мировой практике. В целом, у правительства крайне низкая дисциплина исполнения бюджетных планов. 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57250" lvl="1" indent="-400050" algn="just">
              <a:lnSpc>
                <a:spcPct val="107000"/>
              </a:lnSpc>
              <a:buFont typeface="+mj-lt"/>
              <a:buAutoNum type="romanLcPeriod" startAt="4"/>
            </a:pP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57250" lvl="1" indent="-400050" algn="just">
              <a:lnSpc>
                <a:spcPct val="107000"/>
              </a:lnSpc>
              <a:buFont typeface="+mj-lt"/>
              <a:buAutoNum type="romanLcPeriod" startAt="4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Низкое качество экономических прогнозов для составления среднесрочного бюджета страны, что приводит к постоянным корректировкам бюджета и неверному планированию.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57250" lvl="1" indent="-400050" algn="just">
              <a:lnSpc>
                <a:spcPct val="107000"/>
              </a:lnSpc>
              <a:buFont typeface="+mj-lt"/>
              <a:buAutoNum type="romanLcPeriod" startAt="4"/>
            </a:pP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57250" lvl="1" indent="-400050" algn="just">
              <a:lnSpc>
                <a:spcPct val="107000"/>
              </a:lnSpc>
              <a:buFont typeface="+mj-lt"/>
              <a:buAutoNum type="romanLcPeriod" startAt="4"/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Среднесрочное государственное планирование социально-экономического развития страны оторвано от среднесрочных бюджетных лимитов. В результате чего правительство постоянно залезает в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49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3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Отсутствие подотчётности по финансам всего сектора государственного управления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1079872" y="990154"/>
            <a:ext cx="7920880" cy="476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 сегодня парламент утверждает республиканский бюджет, который охватывает лишь часть всех государственных финансов.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Поскольку в республиканский бюджет входят не все расходы государственного сектора управления, то утверждаемый парламентом дефицит бюджета и ненефтяной дефицит бюджета не имеют экономического смысла.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проекте нового БК включили отличное определение под названием «государственные финансы». По своей сути, под этим определением понимаются все доходы, расходы, активы, и обязательства всего сектора государственного управления. То есть в государственные финансы должны входить: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Местные и республиканский бюджет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Все государственные внебюджетные фонды: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ГФСС, ФСМС, ФПК, Казахстан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Халкына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фонды по возврату активов и так далее.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Квазифискальные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операции Национальных Холдингов, </a:t>
            </a:r>
          </a:p>
          <a:p>
            <a:pPr marL="742950" lvl="1" indent="-285750" algn="just">
              <a:lnSpc>
                <a:spcPct val="107000"/>
              </a:lnSpc>
              <a:buFont typeface="+mj-lt"/>
              <a:buAutoNum type="romanLcPeriod"/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А также государственные затраты, финансируемые Национальным Банком</a:t>
            </a:r>
          </a:p>
        </p:txBody>
      </p:sp>
    </p:spTree>
    <p:extLst>
      <p:ext uri="{BB962C8B-B14F-4D97-AF65-F5344CB8AC3E}">
        <p14:creationId xmlns:p14="http://schemas.microsoft.com/office/powerpoint/2010/main" val="242225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4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Отсутствие подотчётности по финансам всего сектора государственного управления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продолжение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1040940" y="1134170"/>
            <a:ext cx="7920880" cy="4215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Концепции управления государственными финансами четко говорится, что именно полный охват всех финансов сектора государственного управления обеспечит целостность картины экономической деятельности и финансового положения всей страны, чего у нас не было и нет. 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Есть принципы ОЭСР по созданию полноценной бюджетной системы в стране, где говорится, что финансовая деятельность всего сектора госуправления должна быть подотчетна всему обществу через парламент.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Таким образом, в республиканский бюджет, утверждаемый парламентом, должны входить абсолютно все финансы всего госсектора, которые не вошли в бюджеты МИО</a:t>
            </a:r>
            <a:r>
              <a:rPr lang="en-US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24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0108" y="5405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5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Бюджетный кодекс не регулируют все принципы и правила консолидированного бюджета.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882920" y="873484"/>
            <a:ext cx="8984416" cy="5018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 сегодня в Казахстане есть два ключевых законодательных документа, которые регулируют консолидированную бюджетную систему в стране – Бюджетный Кодекс и Концепция управления государственными финансами, что создает глубокие проблемы в контроле над бюджетной системой.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Например, в Казахстане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представляет собой ключевую часть бюджетной системы и бюджетной политики, однако конкретные правила по использованию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Нацфонда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находятся вне контроля парламента и регулируются Концепцией, которую утверждает президент. 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Текущая организация бюджетного законодательства (наличие отдельной Концепции, утверждаемой главой государства) создает значительный конфликт интересов и непозволительно снижает роль парламента в бюджетной системе.</a:t>
            </a:r>
            <a:endParaRPr lang="ru-RU" sz="15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ru-RU" sz="15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Глава государства является частью исполнительной власти и он регулярно инициирует рост бюджетных и внебюджетных государственных расходов для экономического и социального развития страны. Если же пр</a:t>
            </a:r>
            <a:r>
              <a:rPr lang="ru-RU" sz="1500" kern="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вила использования </a:t>
            </a:r>
            <a:r>
              <a:rPr lang="ru-RU" sz="15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Нацфонда</a:t>
            </a:r>
            <a:r>
              <a:rPr lang="ru-RU" sz="15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мешают такому росту государственных расходов, то правила просто изменяются указами президента без обсуждения экономической целесообразности таких изменений в парламенте</a:t>
            </a:r>
            <a:r>
              <a:rPr lang="ru-RU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07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Проблемы с транспарентностью и достоверностью консолидированного бюджета страны</a:t>
            </a:r>
            <a:r>
              <a:rPr lang="en-US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863848" y="1134170"/>
            <a:ext cx="7920880" cy="4215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Помимо полного охвата всех затрат исполнительной власти необходимо, чтобы бюджетная система, регулируемая новым БК, обеспечивала учет и отчётность государственных финансов в полном соответствии с международными стандартами.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Когда исполнительные органы сами устанавливают правила учета и отчетности по государственным финансам, то это приводит к искажениям и манипуляциям с информацией по бюджетной системе, которую получает парламент и вся общественность в целом.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Примеров этому множество: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Нацфонд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Фонд проблемных кредитов, налоговые льготы, и так далее.</a:t>
            </a:r>
          </a:p>
        </p:txBody>
      </p:sp>
    </p:spTree>
    <p:extLst>
      <p:ext uri="{BB962C8B-B14F-4D97-AF65-F5344CB8AC3E}">
        <p14:creationId xmlns:p14="http://schemas.microsoft.com/office/powerpoint/2010/main" val="325629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F1D09-2ADD-E2F2-205D-2516AE6C9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1BBB7C5-B7EA-FEE4-726A-1A05FD8B1B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4838" y="203330"/>
            <a:ext cx="8820010" cy="78682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 startAt="7"/>
            </a:pPr>
            <a:r>
              <a:rPr lang="ru-RU" sz="1800" u="sng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бюджетные правила не соответствуют лучшей мировой практике и не соблюдаются</a:t>
            </a:r>
            <a:r>
              <a:rPr lang="en-US" sz="1800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7DC6E8-CDD5-5DE0-D70B-A8C14A2ADD38}"/>
              </a:ext>
            </a:extLst>
          </p:cNvPr>
          <p:cNvSpPr txBox="1"/>
          <p:nvPr/>
        </p:nvSpPr>
        <p:spPr>
          <a:xfrm>
            <a:off x="1041903" y="1206178"/>
            <a:ext cx="7920880" cy="4511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 странах </a:t>
            </a:r>
            <a:r>
              <a:rPr lang="ru-RU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экспортерах нефти </a:t>
            </a:r>
            <a:r>
              <a:rPr lang="ru-RU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бюджетные правила играют ключевую роль. 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Последние четыре года правительство постоянного говорит о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контрцикличных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бюджетных правилах и об этом много говорится в Концепции управления государственными финансами.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МВФ и ВБ выпускали специальные аналитические отчёты и заметки, где говорили </a:t>
            </a:r>
            <a:r>
              <a:rPr lang="ru-RU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бюджетные правила в Казахстане не соответствуют лучшей мировой практике, особенно в случаях падения на нефть.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algn="just">
              <a:lnSpc>
                <a:spcPct val="107000"/>
              </a:lnSpc>
            </a:pP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Утверждённые </a:t>
            </a:r>
            <a:r>
              <a:rPr lang="ru-RU" sz="18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контрцикличные</a:t>
            </a:r>
            <a:r>
              <a:rPr lang="ru-RU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бюджетные правила ни разу не соблюдались и, скорее всего, их нарушат и в этом году.</a:t>
            </a:r>
          </a:p>
        </p:txBody>
      </p:sp>
    </p:spTree>
    <p:extLst>
      <p:ext uri="{BB962C8B-B14F-4D97-AF65-F5344CB8AC3E}">
        <p14:creationId xmlns:p14="http://schemas.microsoft.com/office/powerpoint/2010/main" val="3787247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136886</TotalTime>
  <Words>1003</Words>
  <Application>Microsoft Office PowerPoint</Application>
  <PresentationFormat>Произвольный</PresentationFormat>
  <Paragraphs>81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Myriad Pro K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Kurmanbekov Asan</cp:lastModifiedBy>
  <cp:revision>646</cp:revision>
  <cp:lastPrinted>2023-08-08T13:37:31Z</cp:lastPrinted>
  <dcterms:created xsi:type="dcterms:W3CDTF">2018-12-25T08:52:03Z</dcterms:created>
  <dcterms:modified xsi:type="dcterms:W3CDTF">2024-04-18T11:58:51Z</dcterms:modified>
</cp:coreProperties>
</file>